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56" r:id="rId4"/>
    <p:sldId id="365" r:id="rId5"/>
    <p:sldId id="357" r:id="rId6"/>
    <p:sldId id="366" r:id="rId7"/>
    <p:sldId id="367" r:id="rId8"/>
    <p:sldId id="368" r:id="rId9"/>
    <p:sldId id="369" r:id="rId10"/>
    <p:sldId id="370"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D9B6"/>
    <a:srgbClr val="DCF4F2"/>
    <a:srgbClr val="2B8D84"/>
    <a:srgbClr val="39BDB0"/>
    <a:srgbClr val="013064"/>
    <a:srgbClr val="A1E3DD"/>
    <a:srgbClr val="9CA58C"/>
    <a:srgbClr val="CBD6B5"/>
    <a:srgbClr val="654105"/>
    <a:srgbClr val="7C5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D441AE-DCFD-47ED-A2BB-5B93B93D7352}" v="4" dt="2024-07-11T22:26:43.2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7" d="100"/>
          <a:sy n="127" d="100"/>
        </p:scale>
        <p:origin x="616" y="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7/13/24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7/13/24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7/13/24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7/13/24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7/13/24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smartsheet.com/try-it?trp=12095&amp;utm_source=template-powerpoint&amp;utm_medium=content&amp;utm_campaign=Blank+Sports+Event+Proposal-powerpoint-12095&amp;lpa=Blank+Sports+Event+Proposal+powerpoint+12095"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erial view of players running in soccer field">
            <a:extLst>
              <a:ext uri="{FF2B5EF4-FFF2-40B4-BE49-F238E27FC236}">
                <a16:creationId xmlns:a16="http://schemas.microsoft.com/office/drawing/2014/main" id="{7D547EB1-1706-F587-68FF-AAB17A4009C2}"/>
              </a:ext>
            </a:extLst>
          </p:cNvPr>
          <p:cNvPicPr>
            <a:picLocks noChangeAspect="1"/>
          </p:cNvPicPr>
          <p:nvPr/>
        </p:nvPicPr>
        <p:blipFill>
          <a:blip r:embed="rId2">
            <a:alphaModFix amt="27000"/>
            <a:duotone>
              <a:schemeClr val="accent4">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hlinkClick r:id="rId4"/>
            <a:extLst>
              <a:ext uri="{FF2B5EF4-FFF2-40B4-BE49-F238E27FC236}">
                <a16:creationId xmlns:a16="http://schemas.microsoft.com/office/drawing/2014/main" id="{4AEB8225-3AA8-AF48-AD51-3F5F53316D6B}"/>
              </a:ext>
            </a:extLst>
          </p:cNvPr>
          <p:cNvPicPr>
            <a:picLocks noChangeAspect="1"/>
          </p:cNvPicPr>
          <p:nvPr/>
        </p:nvPicPr>
        <p:blipFill>
          <a:blip r:embed="rId5"/>
          <a:srcRect/>
          <a:stretch/>
        </p:blipFill>
        <p:spPr>
          <a:xfrm>
            <a:off x="8412822" y="400145"/>
            <a:ext cx="3404347" cy="677108"/>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Sports Event Proposal Presentation Template</a:t>
            </a:r>
          </a:p>
        </p:txBody>
      </p:sp>
      <p:sp>
        <p:nvSpPr>
          <p:cNvPr id="2" name="TextBox 1">
            <a:extLst>
              <a:ext uri="{FF2B5EF4-FFF2-40B4-BE49-F238E27FC236}">
                <a16:creationId xmlns:a16="http://schemas.microsoft.com/office/drawing/2014/main" id="{FF52D5F1-171D-DD9F-AAC4-B41DC75DE343}"/>
              </a:ext>
            </a:extLst>
          </p:cNvPr>
          <p:cNvSpPr txBox="1"/>
          <p:nvPr/>
        </p:nvSpPr>
        <p:spPr>
          <a:xfrm>
            <a:off x="4574877" y="2500840"/>
            <a:ext cx="6415488" cy="677108"/>
          </a:xfrm>
          <a:prstGeom prst="rect">
            <a:avLst/>
          </a:prstGeom>
          <a:noFill/>
        </p:spPr>
        <p:txBody>
          <a:bodyPr wrap="square" rtlCol="0">
            <a:spAutoFit/>
          </a:bodyPr>
          <a:lstStyle/>
          <a:p>
            <a:r>
              <a:rPr lang="en-US" sz="3800" dirty="0">
                <a:solidFill>
                  <a:schemeClr val="tx1">
                    <a:lumMod val="65000"/>
                    <a:lumOff val="35000"/>
                  </a:schemeClr>
                </a:solidFill>
                <a:latin typeface="Century Gothic" panose="020B0502020202020204" pitchFamily="34" charset="0"/>
              </a:rPr>
              <a:t>SPORTS EVENT TITLE</a:t>
            </a:r>
          </a:p>
        </p:txBody>
      </p:sp>
      <p:sp>
        <p:nvSpPr>
          <p:cNvPr id="8" name="TextBox 7">
            <a:extLst>
              <a:ext uri="{FF2B5EF4-FFF2-40B4-BE49-F238E27FC236}">
                <a16:creationId xmlns:a16="http://schemas.microsoft.com/office/drawing/2014/main" id="{2860755A-3DA2-B02E-BDAB-612E67095E2B}"/>
              </a:ext>
            </a:extLst>
          </p:cNvPr>
          <p:cNvSpPr txBox="1"/>
          <p:nvPr/>
        </p:nvSpPr>
        <p:spPr>
          <a:xfrm>
            <a:off x="330307" y="6439597"/>
            <a:ext cx="3574866" cy="276999"/>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 related to your event.</a:t>
            </a:r>
          </a:p>
        </p:txBody>
      </p:sp>
      <p:sp>
        <p:nvSpPr>
          <p:cNvPr id="9" name="TextBox 8">
            <a:extLst>
              <a:ext uri="{FF2B5EF4-FFF2-40B4-BE49-F238E27FC236}">
                <a16:creationId xmlns:a16="http://schemas.microsoft.com/office/drawing/2014/main" id="{6045839C-986E-CB74-52B0-8750B55F87D5}"/>
              </a:ext>
            </a:extLst>
          </p:cNvPr>
          <p:cNvSpPr txBox="1"/>
          <p:nvPr/>
        </p:nvSpPr>
        <p:spPr>
          <a:xfrm>
            <a:off x="4614583" y="4108381"/>
            <a:ext cx="8256735"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Date: MM/DD/YY</a:t>
            </a:r>
          </a:p>
          <a:p>
            <a:r>
              <a:rPr lang="en-US" dirty="0">
                <a:solidFill>
                  <a:schemeClr val="tx1">
                    <a:lumMod val="65000"/>
                    <a:lumOff val="35000"/>
                  </a:schemeClr>
                </a:solidFill>
                <a:latin typeface="Century Gothic" panose="020B0502020202020204" pitchFamily="34" charset="0"/>
              </a:rPr>
              <a:t>Event Location:</a:t>
            </a:r>
          </a:p>
          <a:p>
            <a:r>
              <a:rPr lang="en-US" dirty="0">
                <a:solidFill>
                  <a:schemeClr val="tx1">
                    <a:lumMod val="65000"/>
                    <a:lumOff val="35000"/>
                  </a:schemeClr>
                </a:solidFill>
                <a:latin typeface="Century Gothic" panose="020B0502020202020204" pitchFamily="34" charset="0"/>
              </a:rPr>
              <a:t>Company/Organization Name:</a:t>
            </a:r>
          </a:p>
        </p:txBody>
      </p:sp>
      <p:grpSp>
        <p:nvGrpSpPr>
          <p:cNvPr id="12" name="Group 11">
            <a:extLst>
              <a:ext uri="{FF2B5EF4-FFF2-40B4-BE49-F238E27FC236}">
                <a16:creationId xmlns:a16="http://schemas.microsoft.com/office/drawing/2014/main" id="{E3BC537D-0F72-A7BE-524C-3492173F96A8}"/>
              </a:ext>
            </a:extLst>
          </p:cNvPr>
          <p:cNvGrpSpPr/>
          <p:nvPr/>
        </p:nvGrpSpPr>
        <p:grpSpPr>
          <a:xfrm>
            <a:off x="10114995" y="4940801"/>
            <a:ext cx="1937758" cy="1809350"/>
            <a:chOff x="8330044" y="3939191"/>
            <a:chExt cx="1937758" cy="1809350"/>
          </a:xfrm>
          <a:solidFill>
            <a:schemeClr val="tx1">
              <a:lumMod val="65000"/>
              <a:lumOff val="35000"/>
            </a:schemeClr>
          </a:solidFill>
          <a:effectLst>
            <a:outerShdw blurRad="50800" dist="38100" algn="l" rotWithShape="0">
              <a:prstClr val="black">
                <a:alpha val="40000"/>
              </a:prstClr>
            </a:outerShdw>
          </a:effectLst>
        </p:grpSpPr>
        <p:sp>
          <p:nvSpPr>
            <p:cNvPr id="10" name="Hexagon 9">
              <a:extLst>
                <a:ext uri="{FF2B5EF4-FFF2-40B4-BE49-F238E27FC236}">
                  <a16:creationId xmlns:a16="http://schemas.microsoft.com/office/drawing/2014/main" id="{C8EFCF31-80AD-C75E-2982-444BE7131CA0}"/>
                </a:ext>
              </a:extLst>
            </p:cNvPr>
            <p:cNvSpPr/>
            <p:nvPr/>
          </p:nvSpPr>
          <p:spPr>
            <a:xfrm>
              <a:off x="8330044" y="3939191"/>
              <a:ext cx="1937758" cy="1809350"/>
            </a:xfrm>
            <a:prstGeom prst="star5">
              <a:avLst/>
            </a:prstGeom>
            <a:grp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E3A385E-9AB6-1C86-AC94-21AF80EBF1EB}"/>
                </a:ext>
              </a:extLst>
            </p:cNvPr>
            <p:cNvSpPr txBox="1"/>
            <p:nvPr/>
          </p:nvSpPr>
          <p:spPr>
            <a:xfrm>
              <a:off x="8874824" y="4512740"/>
              <a:ext cx="848198" cy="908864"/>
            </a:xfrm>
            <a:prstGeom prst="ellipse">
              <a:avLst/>
            </a:prstGeom>
            <a:noFill/>
            <a:ln>
              <a:noFill/>
            </a:ln>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pic>
        <p:nvPicPr>
          <p:cNvPr id="5" name="Picture 4" descr="Backpack with skateboard and football">
            <a:extLst>
              <a:ext uri="{FF2B5EF4-FFF2-40B4-BE49-F238E27FC236}">
                <a16:creationId xmlns:a16="http://schemas.microsoft.com/office/drawing/2014/main" id="{3382F581-1D52-6E32-ABBC-238125EFDE4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9247" y="1515880"/>
            <a:ext cx="4782313" cy="4782313"/>
          </a:xfrm>
          <a:prstGeom prst="rect">
            <a:avLst/>
          </a:prstGeom>
        </p:spPr>
      </p:pic>
      <p:sp>
        <p:nvSpPr>
          <p:cNvPr id="3" name="TextBox 2">
            <a:extLst>
              <a:ext uri="{FF2B5EF4-FFF2-40B4-BE49-F238E27FC236}">
                <a16:creationId xmlns:a16="http://schemas.microsoft.com/office/drawing/2014/main" id="{EE9B9E52-C2A1-4AD9-4CC8-8C1A5B1B8DC4}"/>
              </a:ext>
            </a:extLst>
          </p:cNvPr>
          <p:cNvSpPr txBox="1"/>
          <p:nvPr/>
        </p:nvSpPr>
        <p:spPr>
          <a:xfrm>
            <a:off x="4574877" y="3198167"/>
            <a:ext cx="6415488" cy="461665"/>
          </a:xfrm>
          <a:prstGeom prst="rect">
            <a:avLst/>
          </a:prstGeom>
          <a:noFill/>
        </p:spPr>
        <p:txBody>
          <a:bodyPr wrap="square" rtlCol="0">
            <a:spAutoFit/>
          </a:bodyPr>
          <a:lstStyle/>
          <a:p>
            <a:r>
              <a:rPr lang="en-US" sz="2400" i="1" dirty="0">
                <a:solidFill>
                  <a:schemeClr val="tx1">
                    <a:lumMod val="50000"/>
                    <a:lumOff val="50000"/>
                  </a:schemeClr>
                </a:solidFill>
                <a:latin typeface="Century Gothic" panose="020B0502020202020204" pitchFamily="34" charset="0"/>
              </a:rPr>
              <a:t>Subtitle</a:t>
            </a:r>
          </a:p>
        </p:txBody>
      </p:sp>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RISK MANAGEMENT</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22B00D2B-991F-D646-0590-6BEFBAFD3B51}"/>
              </a:ext>
            </a:extLst>
          </p:cNvPr>
          <p:cNvGraphicFramePr>
            <a:graphicFrameLocks noGrp="1"/>
          </p:cNvGraphicFramePr>
          <p:nvPr>
            <p:extLst>
              <p:ext uri="{D42A27DB-BD31-4B8C-83A1-F6EECF244321}">
                <p14:modId xmlns:p14="http://schemas.microsoft.com/office/powerpoint/2010/main" val="143396533"/>
              </p:ext>
            </p:extLst>
          </p:nvPr>
        </p:nvGraphicFramePr>
        <p:xfrm>
          <a:off x="266262" y="866810"/>
          <a:ext cx="11631450" cy="5473603"/>
        </p:xfrm>
        <a:graphic>
          <a:graphicData uri="http://schemas.openxmlformats.org/drawingml/2006/table">
            <a:tbl>
              <a:tblPr firstRow="1" bandRow="1">
                <a:tableStyleId>{5C22544A-7EE6-4342-B048-85BDC9FD1C3A}</a:tableStyleId>
              </a:tblPr>
              <a:tblGrid>
                <a:gridCol w="3877150">
                  <a:extLst>
                    <a:ext uri="{9D8B030D-6E8A-4147-A177-3AD203B41FA5}">
                      <a16:colId xmlns:a16="http://schemas.microsoft.com/office/drawing/2014/main" val="879879310"/>
                    </a:ext>
                  </a:extLst>
                </a:gridCol>
                <a:gridCol w="3877150">
                  <a:extLst>
                    <a:ext uri="{9D8B030D-6E8A-4147-A177-3AD203B41FA5}">
                      <a16:colId xmlns:a16="http://schemas.microsoft.com/office/drawing/2014/main" val="2420682684"/>
                    </a:ext>
                  </a:extLst>
                </a:gridCol>
                <a:gridCol w="3877150">
                  <a:extLst>
                    <a:ext uri="{9D8B030D-6E8A-4147-A177-3AD203B41FA5}">
                      <a16:colId xmlns:a16="http://schemas.microsoft.com/office/drawing/2014/main" val="450534939"/>
                    </a:ext>
                  </a:extLst>
                </a:gridCol>
              </a:tblGrid>
              <a:tr h="1190768">
                <a:tc>
                  <a:txBody>
                    <a:bodyPr/>
                    <a:lstStyle/>
                    <a:p>
                      <a:pPr algn="ctr"/>
                      <a:r>
                        <a:rPr lang="en-US" sz="1400" b="1" dirty="0">
                          <a:solidFill>
                            <a:schemeClr val="tx1">
                              <a:lumMod val="50000"/>
                              <a:lumOff val="50000"/>
                            </a:schemeClr>
                          </a:solidFill>
                          <a:latin typeface="Century Gothic" panose="020B0502020202020204" pitchFamily="34" charset="0"/>
                        </a:rPr>
                        <a:t>RISK ASSESSMENT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400" b="1" dirty="0">
                          <a:solidFill>
                            <a:schemeClr val="tx1">
                              <a:lumMod val="50000"/>
                              <a:lumOff val="50000"/>
                            </a:schemeClr>
                          </a:solidFill>
                          <a:latin typeface="Century Gothic" panose="020B0502020202020204" pitchFamily="34" charset="0"/>
                        </a:rPr>
                        <a:t>MITIGATION STRATEGIES</a:t>
                      </a:r>
                      <a:endParaRPr lang="en-US" sz="1400" b="0" dirty="0">
                        <a:solidFill>
                          <a:schemeClr val="tx1">
                            <a:lumMod val="50000"/>
                            <a:lumOff val="50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400" b="1" dirty="0">
                          <a:solidFill>
                            <a:schemeClr val="tx1">
                              <a:lumMod val="50000"/>
                              <a:lumOff val="50000"/>
                            </a:schemeClr>
                          </a:solidFill>
                          <a:latin typeface="Century Gothic" panose="020B0502020202020204" pitchFamily="34" charset="0"/>
                        </a:rPr>
                        <a:t>CONTINGENCY PLANS</a:t>
                      </a:r>
                      <a:endParaRPr lang="en-US" sz="1400" b="0" dirty="0">
                        <a:solidFill>
                          <a:schemeClr val="tx1">
                            <a:lumMod val="50000"/>
                            <a:lumOff val="50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00887935"/>
                  </a:ext>
                </a:extLst>
              </a:tr>
              <a:tr h="42828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50000"/>
                              <a:lumOff val="50000"/>
                            </a:schemeClr>
                          </a:solidFill>
                          <a:latin typeface="Century Gothic" panose="020B0502020202020204" pitchFamily="34" charset="0"/>
                        </a:rPr>
                        <a:t>Potential risks associated with the event.</a:t>
                      </a:r>
                      <a:endParaRPr lang="en-US" sz="1400" b="1" dirty="0">
                        <a:solidFill>
                          <a:schemeClr val="tx1">
                            <a:lumMod val="50000"/>
                            <a:lumOff val="50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400" b="0" dirty="0">
                          <a:solidFill>
                            <a:schemeClr val="tx1">
                              <a:lumMod val="50000"/>
                              <a:lumOff val="50000"/>
                            </a:schemeClr>
                          </a:solidFill>
                          <a:latin typeface="Century Gothic" panose="020B0502020202020204" pitchFamily="34" charset="0"/>
                        </a:rPr>
                        <a:t>Strategies to mitigate these risks.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50000"/>
                              <a:lumOff val="50000"/>
                            </a:schemeClr>
                          </a:solidFill>
                          <a:latin typeface="Century Gothic" panose="020B0502020202020204" pitchFamily="34" charset="0"/>
                        </a:rPr>
                        <a:t>Contingency plans for potential issues.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53366089"/>
                  </a:ext>
                </a:extLst>
              </a:tr>
            </a:tbl>
          </a:graphicData>
        </a:graphic>
      </p:graphicFrame>
      <p:pic>
        <p:nvPicPr>
          <p:cNvPr id="10" name="Graphic 9" descr="Whistle with solid fill">
            <a:extLst>
              <a:ext uri="{FF2B5EF4-FFF2-40B4-BE49-F238E27FC236}">
                <a16:creationId xmlns:a16="http://schemas.microsoft.com/office/drawing/2014/main" id="{9974251A-61B6-3DDD-9290-647A55EA016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220050" y="65820"/>
            <a:ext cx="677660" cy="677660"/>
          </a:xfrm>
          <a:prstGeom prst="rect">
            <a:avLst/>
          </a:prstGeom>
        </p:spPr>
      </p:pic>
      <p:cxnSp>
        <p:nvCxnSpPr>
          <p:cNvPr id="4" name="Straight Connector 3">
            <a:extLst>
              <a:ext uri="{FF2B5EF4-FFF2-40B4-BE49-F238E27FC236}">
                <a16:creationId xmlns:a16="http://schemas.microsoft.com/office/drawing/2014/main" id="{D7381B8B-1A79-E309-6FE4-05DA169F61E6}"/>
              </a:ext>
            </a:extLst>
          </p:cNvPr>
          <p:cNvCxnSpPr/>
          <p:nvPr/>
        </p:nvCxnSpPr>
        <p:spPr>
          <a:xfrm>
            <a:off x="266262" y="6684579"/>
            <a:ext cx="11631448" cy="0"/>
          </a:xfrm>
          <a:prstGeom prst="line">
            <a:avLst/>
          </a:prstGeom>
          <a:ln w="1905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751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022EF56-95E4-4632-B100-AF270B580929}"/>
              </a:ext>
            </a:extLst>
          </p:cNvPr>
          <p:cNvSpPr/>
          <p:nvPr/>
        </p:nvSpPr>
        <p:spPr>
          <a:xfrm>
            <a:off x="313508" y="5504476"/>
            <a:ext cx="9494726" cy="907546"/>
          </a:xfrm>
          <a:prstGeom prst="rect">
            <a:avLst/>
          </a:prstGeom>
          <a:solidFill>
            <a:schemeClr val="accent4">
              <a:lumMod val="20000"/>
              <a:lumOff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CONCLUSION AND CALL TO ACTION</a:t>
            </a:r>
            <a:endParaRPr lang="en-US" sz="1600"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F9F8977-70BD-947B-6A9B-ED258C48594F}"/>
              </a:ext>
            </a:extLst>
          </p:cNvPr>
          <p:cNvSpPr txBox="1"/>
          <p:nvPr/>
        </p:nvSpPr>
        <p:spPr>
          <a:xfrm>
            <a:off x="313509" y="775063"/>
            <a:ext cx="9624121"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Summary</a:t>
            </a:r>
            <a:r>
              <a:rPr lang="en-US" dirty="0">
                <a:solidFill>
                  <a:schemeClr val="tx1">
                    <a:lumMod val="65000"/>
                    <a:lumOff val="35000"/>
                  </a:schemeClr>
                </a:solidFill>
                <a:latin typeface="Century Gothic" panose="020B0502020202020204" pitchFamily="34" charset="0"/>
              </a:rPr>
              <a:t>: Summary of the key points of the proposal.</a:t>
            </a:r>
          </a:p>
        </p:txBody>
      </p:sp>
      <p:grpSp>
        <p:nvGrpSpPr>
          <p:cNvPr id="2" name="Group 1">
            <a:extLst>
              <a:ext uri="{FF2B5EF4-FFF2-40B4-BE49-F238E27FC236}">
                <a16:creationId xmlns:a16="http://schemas.microsoft.com/office/drawing/2014/main" id="{712A11D5-C161-C8B7-7AD1-70C20E54646D}"/>
              </a:ext>
            </a:extLst>
          </p:cNvPr>
          <p:cNvGrpSpPr/>
          <p:nvPr/>
        </p:nvGrpSpPr>
        <p:grpSpPr>
          <a:xfrm>
            <a:off x="10114995" y="4940801"/>
            <a:ext cx="1937758" cy="1809350"/>
            <a:chOff x="8330044" y="3939191"/>
            <a:chExt cx="1937758" cy="1809350"/>
          </a:xfrm>
          <a:solidFill>
            <a:schemeClr val="tx1">
              <a:lumMod val="65000"/>
              <a:lumOff val="35000"/>
            </a:schemeClr>
          </a:solidFill>
          <a:effectLst>
            <a:outerShdw blurRad="50800" dist="38100" algn="l" rotWithShape="0">
              <a:prstClr val="black">
                <a:alpha val="40000"/>
              </a:prstClr>
            </a:outerShdw>
          </a:effectLst>
        </p:grpSpPr>
        <p:sp>
          <p:nvSpPr>
            <p:cNvPr id="3" name="Hexagon 9">
              <a:extLst>
                <a:ext uri="{FF2B5EF4-FFF2-40B4-BE49-F238E27FC236}">
                  <a16:creationId xmlns:a16="http://schemas.microsoft.com/office/drawing/2014/main" id="{A8C9DC36-84BE-01D4-C18C-0B2DDDDDF9BF}"/>
                </a:ext>
              </a:extLst>
            </p:cNvPr>
            <p:cNvSpPr/>
            <p:nvPr/>
          </p:nvSpPr>
          <p:spPr>
            <a:xfrm>
              <a:off x="8330044" y="3939191"/>
              <a:ext cx="1937758" cy="1809350"/>
            </a:xfrm>
            <a:prstGeom prst="star5">
              <a:avLst/>
            </a:prstGeom>
            <a:grp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6D5F1C7-2CE7-BFEB-5B9F-7A51C9E21AEA}"/>
                </a:ext>
              </a:extLst>
            </p:cNvPr>
            <p:cNvSpPr txBox="1"/>
            <p:nvPr/>
          </p:nvSpPr>
          <p:spPr>
            <a:xfrm>
              <a:off x="8874824" y="4512740"/>
              <a:ext cx="848198" cy="908864"/>
            </a:xfrm>
            <a:prstGeom prst="ellipse">
              <a:avLst/>
            </a:prstGeom>
            <a:noFill/>
            <a:ln>
              <a:noFill/>
            </a:ln>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5" name="TextBox 4">
            <a:extLst>
              <a:ext uri="{FF2B5EF4-FFF2-40B4-BE49-F238E27FC236}">
                <a16:creationId xmlns:a16="http://schemas.microsoft.com/office/drawing/2014/main" id="{1FB8C0CA-D2DA-4A3D-860C-BD932DFF0C06}"/>
              </a:ext>
            </a:extLst>
          </p:cNvPr>
          <p:cNvSpPr txBox="1"/>
          <p:nvPr/>
        </p:nvSpPr>
        <p:spPr>
          <a:xfrm>
            <a:off x="313508" y="1682608"/>
            <a:ext cx="9624121" cy="646331"/>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Call to Action</a:t>
            </a:r>
            <a:r>
              <a:rPr lang="en-US" dirty="0">
                <a:solidFill>
                  <a:schemeClr val="tx1">
                    <a:lumMod val="65000"/>
                    <a:lumOff val="35000"/>
                  </a:schemeClr>
                </a:solidFill>
                <a:latin typeface="Century Gothic" panose="020B0502020202020204" pitchFamily="34" charset="0"/>
              </a:rPr>
              <a:t>: Encourage the audience to take the next step (e.g., confirm participation, become a sponsor).</a:t>
            </a:r>
          </a:p>
        </p:txBody>
      </p:sp>
      <p:sp>
        <p:nvSpPr>
          <p:cNvPr id="6" name="TextBox 5">
            <a:extLst>
              <a:ext uri="{FF2B5EF4-FFF2-40B4-BE49-F238E27FC236}">
                <a16:creationId xmlns:a16="http://schemas.microsoft.com/office/drawing/2014/main" id="{D2C08C3D-9E3A-5E20-4018-E1F43DB24954}"/>
              </a:ext>
            </a:extLst>
          </p:cNvPr>
          <p:cNvSpPr txBox="1"/>
          <p:nvPr/>
        </p:nvSpPr>
        <p:spPr>
          <a:xfrm>
            <a:off x="391066" y="5681851"/>
            <a:ext cx="6415488" cy="323165"/>
          </a:xfrm>
          <a:prstGeom prst="rect">
            <a:avLst/>
          </a:prstGeom>
          <a:noFill/>
        </p:spPr>
        <p:txBody>
          <a:bodyPr wrap="square" rtlCol="0">
            <a:spAutoFit/>
          </a:bodyPr>
          <a:lstStyle/>
          <a:p>
            <a:r>
              <a:rPr lang="en-US" sz="1500" dirty="0">
                <a:solidFill>
                  <a:schemeClr val="tx1">
                    <a:lumMod val="65000"/>
                    <a:lumOff val="35000"/>
                  </a:schemeClr>
                </a:solidFill>
                <a:latin typeface="Century Gothic" panose="020B0502020202020204" pitchFamily="34" charset="0"/>
              </a:rPr>
              <a:t>SPORTS EVENT TITLE</a:t>
            </a:r>
          </a:p>
        </p:txBody>
      </p:sp>
      <p:sp>
        <p:nvSpPr>
          <p:cNvPr id="15" name="TextBox 14">
            <a:extLst>
              <a:ext uri="{FF2B5EF4-FFF2-40B4-BE49-F238E27FC236}">
                <a16:creationId xmlns:a16="http://schemas.microsoft.com/office/drawing/2014/main" id="{3D45862B-3167-8D65-4780-3AD8CB2A3B28}"/>
              </a:ext>
            </a:extLst>
          </p:cNvPr>
          <p:cNvSpPr txBox="1"/>
          <p:nvPr/>
        </p:nvSpPr>
        <p:spPr>
          <a:xfrm>
            <a:off x="391066" y="6029897"/>
            <a:ext cx="6415488" cy="323165"/>
          </a:xfrm>
          <a:prstGeom prst="rect">
            <a:avLst/>
          </a:prstGeom>
          <a:noFill/>
        </p:spPr>
        <p:txBody>
          <a:bodyPr wrap="square" rtlCol="0">
            <a:spAutoFit/>
          </a:bodyPr>
          <a:lstStyle/>
          <a:p>
            <a:r>
              <a:rPr lang="en-US" sz="1500" i="1" dirty="0">
                <a:solidFill>
                  <a:schemeClr val="tx1">
                    <a:lumMod val="50000"/>
                    <a:lumOff val="50000"/>
                  </a:schemeClr>
                </a:solidFill>
                <a:latin typeface="Century Gothic" panose="020B0502020202020204" pitchFamily="34" charset="0"/>
              </a:rPr>
              <a:t>Subtitle</a:t>
            </a:r>
          </a:p>
        </p:txBody>
      </p:sp>
      <p:pic>
        <p:nvPicPr>
          <p:cNvPr id="17" name="Picture 16" descr="Aerial view of players running in soccer field">
            <a:extLst>
              <a:ext uri="{FF2B5EF4-FFF2-40B4-BE49-F238E27FC236}">
                <a16:creationId xmlns:a16="http://schemas.microsoft.com/office/drawing/2014/main" id="{15526484-52FE-782B-138F-53AACAF09EDA}"/>
              </a:ext>
            </a:extLst>
          </p:cNvPr>
          <p:cNvPicPr>
            <a:picLocks noChangeAspect="1"/>
          </p:cNvPicPr>
          <p:nvPr/>
        </p:nvPicPr>
        <p:blipFill>
          <a:blip r:embed="rId2">
            <a:alphaModFix amt="27000"/>
            <a:duotone>
              <a:schemeClr val="accent4">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2419351" y="178582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1895147" y="1724418"/>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2419351" y="2909205"/>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DETAILS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895147" y="290920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2419351" y="4094134"/>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HIGHLIGHTS</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895147" y="4094134"/>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2419351" y="5127373"/>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895147" y="5127373"/>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6902859" y="1735565"/>
            <a:ext cx="3672167"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 (Optional depending on audience)</a:t>
            </a:r>
          </a:p>
        </p:txBody>
      </p:sp>
      <p:sp>
        <p:nvSpPr>
          <p:cNvPr id="23" name="TextBox 22">
            <a:extLst>
              <a:ext uri="{FF2B5EF4-FFF2-40B4-BE49-F238E27FC236}">
                <a16:creationId xmlns:a16="http://schemas.microsoft.com/office/drawing/2014/main" id="{7ED91C19-6D62-6992-3CE9-8C3E50D9B7C7}"/>
              </a:ext>
            </a:extLst>
          </p:cNvPr>
          <p:cNvSpPr txBox="1"/>
          <p:nvPr/>
        </p:nvSpPr>
        <p:spPr>
          <a:xfrm>
            <a:off x="6198784" y="17355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6902860" y="2795849"/>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LOGISTICS AND PLANNING</a:t>
            </a:r>
          </a:p>
        </p:txBody>
      </p:sp>
      <p:sp>
        <p:nvSpPr>
          <p:cNvPr id="25" name="TextBox 24">
            <a:extLst>
              <a:ext uri="{FF2B5EF4-FFF2-40B4-BE49-F238E27FC236}">
                <a16:creationId xmlns:a16="http://schemas.microsoft.com/office/drawing/2014/main" id="{644EFF3D-2590-E884-A6AD-74533994456A}"/>
              </a:ext>
            </a:extLst>
          </p:cNvPr>
          <p:cNvSpPr txBox="1"/>
          <p:nvPr/>
        </p:nvSpPr>
        <p:spPr>
          <a:xfrm>
            <a:off x="6096000" y="2795849"/>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6902860" y="3958740"/>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AND FINANCIALS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6210641" y="3951584"/>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6891003" y="5130065"/>
            <a:ext cx="510050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RISK MANAGEMENT</a:t>
            </a:r>
          </a:p>
        </p:txBody>
      </p:sp>
      <p:sp>
        <p:nvSpPr>
          <p:cNvPr id="4" name="TextBox 3">
            <a:extLst>
              <a:ext uri="{FF2B5EF4-FFF2-40B4-BE49-F238E27FC236}">
                <a16:creationId xmlns:a16="http://schemas.microsoft.com/office/drawing/2014/main" id="{F33E3D6C-B9FA-60EF-2FD9-EFFE58E9F38B}"/>
              </a:ext>
            </a:extLst>
          </p:cNvPr>
          <p:cNvSpPr txBox="1"/>
          <p:nvPr/>
        </p:nvSpPr>
        <p:spPr>
          <a:xfrm>
            <a:off x="6207820" y="5039032"/>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pic>
        <p:nvPicPr>
          <p:cNvPr id="8" name="Picture 4" descr="Backpack with skateboard and football">
            <a:extLst>
              <a:ext uri="{FF2B5EF4-FFF2-40B4-BE49-F238E27FC236}">
                <a16:creationId xmlns:a16="http://schemas.microsoft.com/office/drawing/2014/main" id="{838D86F0-C35F-B792-445C-9D28C9AB7A7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72821" y="-15267"/>
            <a:ext cx="2063584" cy="2063584"/>
          </a:xfrm>
          <a:prstGeom prst="rect">
            <a:avLst/>
          </a:prstGeom>
        </p:spPr>
      </p:pic>
      <p:sp>
        <p:nvSpPr>
          <p:cNvPr id="9" name="TextBox 8">
            <a:extLst>
              <a:ext uri="{FF2B5EF4-FFF2-40B4-BE49-F238E27FC236}">
                <a16:creationId xmlns:a16="http://schemas.microsoft.com/office/drawing/2014/main" id="{04418513-2663-05C7-2C74-CBF7A181DCFF}"/>
              </a:ext>
            </a:extLst>
          </p:cNvPr>
          <p:cNvSpPr txBox="1"/>
          <p:nvPr/>
        </p:nvSpPr>
        <p:spPr>
          <a:xfrm>
            <a:off x="6891003" y="6106194"/>
            <a:ext cx="46598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CONCLUSION AND CALL TO ACTION</a:t>
            </a:r>
          </a:p>
        </p:txBody>
      </p:sp>
      <p:sp>
        <p:nvSpPr>
          <p:cNvPr id="10" name="TextBox 9">
            <a:extLst>
              <a:ext uri="{FF2B5EF4-FFF2-40B4-BE49-F238E27FC236}">
                <a16:creationId xmlns:a16="http://schemas.microsoft.com/office/drawing/2014/main" id="{576E6DCE-AFE0-9702-B4F0-E06C12681872}"/>
              </a:ext>
            </a:extLst>
          </p:cNvPr>
          <p:cNvSpPr txBox="1"/>
          <p:nvPr/>
        </p:nvSpPr>
        <p:spPr>
          <a:xfrm>
            <a:off x="6198784" y="6029250"/>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erial view of players running in soccer field">
            <a:extLst>
              <a:ext uri="{FF2B5EF4-FFF2-40B4-BE49-F238E27FC236}">
                <a16:creationId xmlns:a16="http://schemas.microsoft.com/office/drawing/2014/main" id="{694BF56B-0776-7D61-FABB-C8339B79773D}"/>
              </a:ext>
            </a:extLst>
          </p:cNvPr>
          <p:cNvPicPr>
            <a:picLocks noChangeAspect="1"/>
          </p:cNvPicPr>
          <p:nvPr/>
        </p:nvPicPr>
        <p:blipFill>
          <a:blip r:embed="rId2">
            <a:alphaModFix amt="27000"/>
            <a:duotone>
              <a:schemeClr val="accent4">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OVERVIEW</a:t>
            </a:r>
            <a:endParaRPr lang="en-US" sz="1600" dirty="0">
              <a:solidFill>
                <a:schemeClr val="tx1">
                  <a:lumMod val="65000"/>
                  <a:lumOff val="35000"/>
                </a:schemeClr>
              </a:solidFill>
              <a:latin typeface="Century Gothic" panose="020B0502020202020204" pitchFamily="34" charset="0"/>
            </a:endParaRPr>
          </a:p>
        </p:txBody>
      </p:sp>
      <p:sp>
        <p:nvSpPr>
          <p:cNvPr id="2" name="TextBox 1">
            <a:extLst>
              <a:ext uri="{FF2B5EF4-FFF2-40B4-BE49-F238E27FC236}">
                <a16:creationId xmlns:a16="http://schemas.microsoft.com/office/drawing/2014/main" id="{3B841E6A-6525-0D12-5A27-08048B0227BF}"/>
              </a:ext>
            </a:extLst>
          </p:cNvPr>
          <p:cNvSpPr txBox="1"/>
          <p:nvPr/>
        </p:nvSpPr>
        <p:spPr>
          <a:xfrm>
            <a:off x="817516" y="996858"/>
            <a:ext cx="10912929"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Event Name</a:t>
            </a:r>
            <a:r>
              <a:rPr lang="en-US" dirty="0">
                <a:solidFill>
                  <a:schemeClr val="tx1">
                    <a:lumMod val="65000"/>
                    <a:lumOff val="35000"/>
                  </a:schemeClr>
                </a:solidFill>
                <a:latin typeface="Century Gothic" panose="020B0502020202020204" pitchFamily="34" charset="0"/>
              </a:rPr>
              <a:t>: Highlight the name of the event.</a:t>
            </a:r>
          </a:p>
        </p:txBody>
      </p:sp>
      <p:grpSp>
        <p:nvGrpSpPr>
          <p:cNvPr id="5" name="Group 4">
            <a:extLst>
              <a:ext uri="{FF2B5EF4-FFF2-40B4-BE49-F238E27FC236}">
                <a16:creationId xmlns:a16="http://schemas.microsoft.com/office/drawing/2014/main" id="{4F22FF3E-A2B6-1D50-C77A-925E2C63ABE9}"/>
              </a:ext>
            </a:extLst>
          </p:cNvPr>
          <p:cNvGrpSpPr/>
          <p:nvPr/>
        </p:nvGrpSpPr>
        <p:grpSpPr>
          <a:xfrm>
            <a:off x="149678" y="951445"/>
            <a:ext cx="518159" cy="531222"/>
            <a:chOff x="189413" y="951445"/>
            <a:chExt cx="518159" cy="531222"/>
          </a:xfrm>
        </p:grpSpPr>
        <p:sp>
          <p:nvSpPr>
            <p:cNvPr id="12" name="Rectangle 11">
              <a:extLst>
                <a:ext uri="{FF2B5EF4-FFF2-40B4-BE49-F238E27FC236}">
                  <a16:creationId xmlns:a16="http://schemas.microsoft.com/office/drawing/2014/main" id="{ED701EB7-EFFC-BF09-0C3F-4FA49BD5DAAE}"/>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Whistle with solid fill">
              <a:extLst>
                <a:ext uri="{FF2B5EF4-FFF2-40B4-BE49-F238E27FC236}">
                  <a16:creationId xmlns:a16="http://schemas.microsoft.com/office/drawing/2014/main" id="{AEC48DEE-8E95-F070-7F75-1C7FA72F388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sp>
        <p:nvSpPr>
          <p:cNvPr id="18" name="TextBox 17">
            <a:extLst>
              <a:ext uri="{FF2B5EF4-FFF2-40B4-BE49-F238E27FC236}">
                <a16:creationId xmlns:a16="http://schemas.microsoft.com/office/drawing/2014/main" id="{31AB28EF-B42E-AA9D-EE33-57E6176B1477}"/>
              </a:ext>
            </a:extLst>
          </p:cNvPr>
          <p:cNvSpPr txBox="1"/>
          <p:nvPr/>
        </p:nvSpPr>
        <p:spPr>
          <a:xfrm>
            <a:off x="817516" y="2446421"/>
            <a:ext cx="1053365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Purpose</a:t>
            </a:r>
            <a:r>
              <a:rPr lang="en-US" dirty="0">
                <a:solidFill>
                  <a:schemeClr val="tx1">
                    <a:lumMod val="65000"/>
                    <a:lumOff val="35000"/>
                  </a:schemeClr>
                </a:solidFill>
                <a:latin typeface="Century Gothic" panose="020B0502020202020204" pitchFamily="34" charset="0"/>
              </a:rPr>
              <a:t>: Brief statement of the purpose of the event.</a:t>
            </a:r>
          </a:p>
        </p:txBody>
      </p:sp>
      <p:grpSp>
        <p:nvGrpSpPr>
          <p:cNvPr id="20" name="Group 19">
            <a:extLst>
              <a:ext uri="{FF2B5EF4-FFF2-40B4-BE49-F238E27FC236}">
                <a16:creationId xmlns:a16="http://schemas.microsoft.com/office/drawing/2014/main" id="{CF44EEAA-0071-DFE4-A128-6DCCDB554EB0}"/>
              </a:ext>
            </a:extLst>
          </p:cNvPr>
          <p:cNvGrpSpPr/>
          <p:nvPr/>
        </p:nvGrpSpPr>
        <p:grpSpPr>
          <a:xfrm>
            <a:off x="149679" y="2401008"/>
            <a:ext cx="518159" cy="531222"/>
            <a:chOff x="189413" y="951445"/>
            <a:chExt cx="518159" cy="531222"/>
          </a:xfrm>
        </p:grpSpPr>
        <p:sp>
          <p:nvSpPr>
            <p:cNvPr id="21" name="Rectangle 20">
              <a:extLst>
                <a:ext uri="{FF2B5EF4-FFF2-40B4-BE49-F238E27FC236}">
                  <a16:creationId xmlns:a16="http://schemas.microsoft.com/office/drawing/2014/main" id="{8E2F921D-7D6C-FFF8-92CE-D4BF744B5A9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descr="Whistle with solid fill">
              <a:extLst>
                <a:ext uri="{FF2B5EF4-FFF2-40B4-BE49-F238E27FC236}">
                  <a16:creationId xmlns:a16="http://schemas.microsoft.com/office/drawing/2014/main" id="{8504EE90-5538-6E23-BA0F-8974D082D05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sp>
        <p:nvSpPr>
          <p:cNvPr id="31" name="TextBox 30">
            <a:extLst>
              <a:ext uri="{FF2B5EF4-FFF2-40B4-BE49-F238E27FC236}">
                <a16:creationId xmlns:a16="http://schemas.microsoft.com/office/drawing/2014/main" id="{2CDC4BFA-6BC9-58DF-F475-141F59E61C20}"/>
              </a:ext>
            </a:extLst>
          </p:cNvPr>
          <p:cNvSpPr txBox="1"/>
          <p:nvPr/>
        </p:nvSpPr>
        <p:spPr>
          <a:xfrm>
            <a:off x="829172" y="3959863"/>
            <a:ext cx="1053365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Objective</a:t>
            </a:r>
            <a:r>
              <a:rPr lang="en-US" dirty="0">
                <a:solidFill>
                  <a:schemeClr val="tx1">
                    <a:lumMod val="65000"/>
                    <a:lumOff val="35000"/>
                  </a:schemeClr>
                </a:solidFill>
                <a:latin typeface="Century Gothic" panose="020B0502020202020204" pitchFamily="34" charset="0"/>
              </a:rPr>
              <a:t>: Main objectives of the event.</a:t>
            </a:r>
          </a:p>
        </p:txBody>
      </p:sp>
      <p:sp>
        <p:nvSpPr>
          <p:cNvPr id="32" name="TextBox 31">
            <a:extLst>
              <a:ext uri="{FF2B5EF4-FFF2-40B4-BE49-F238E27FC236}">
                <a16:creationId xmlns:a16="http://schemas.microsoft.com/office/drawing/2014/main" id="{8A9FF48B-D582-6BAB-57FF-1A3E31670A92}"/>
              </a:ext>
            </a:extLst>
          </p:cNvPr>
          <p:cNvSpPr txBox="1"/>
          <p:nvPr/>
        </p:nvSpPr>
        <p:spPr>
          <a:xfrm>
            <a:off x="829172" y="5456472"/>
            <a:ext cx="1053365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Tagline</a:t>
            </a:r>
            <a:r>
              <a:rPr lang="en-US" dirty="0">
                <a:solidFill>
                  <a:schemeClr val="tx1">
                    <a:lumMod val="65000"/>
                    <a:lumOff val="35000"/>
                  </a:schemeClr>
                </a:solidFill>
                <a:latin typeface="Century Gothic" panose="020B0502020202020204" pitchFamily="34" charset="0"/>
              </a:rPr>
              <a:t>: Tagline or slogan for the event.</a:t>
            </a:r>
          </a:p>
        </p:txBody>
      </p:sp>
      <p:grpSp>
        <p:nvGrpSpPr>
          <p:cNvPr id="33" name="Group 32">
            <a:extLst>
              <a:ext uri="{FF2B5EF4-FFF2-40B4-BE49-F238E27FC236}">
                <a16:creationId xmlns:a16="http://schemas.microsoft.com/office/drawing/2014/main" id="{C5CB4FA9-EBED-0A62-21AA-0A3EDAFE801C}"/>
              </a:ext>
            </a:extLst>
          </p:cNvPr>
          <p:cNvGrpSpPr/>
          <p:nvPr/>
        </p:nvGrpSpPr>
        <p:grpSpPr>
          <a:xfrm>
            <a:off x="152944" y="3878918"/>
            <a:ext cx="518159" cy="531222"/>
            <a:chOff x="189413" y="951445"/>
            <a:chExt cx="518159" cy="531222"/>
          </a:xfrm>
        </p:grpSpPr>
        <p:sp>
          <p:nvSpPr>
            <p:cNvPr id="34" name="Rectangle 33">
              <a:extLst>
                <a:ext uri="{FF2B5EF4-FFF2-40B4-BE49-F238E27FC236}">
                  <a16:creationId xmlns:a16="http://schemas.microsoft.com/office/drawing/2014/main" id="{17712E67-DF8B-5183-8B36-3C12E8A61BD5}"/>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Whistle with solid fill">
              <a:extLst>
                <a:ext uri="{FF2B5EF4-FFF2-40B4-BE49-F238E27FC236}">
                  <a16:creationId xmlns:a16="http://schemas.microsoft.com/office/drawing/2014/main" id="{6A6EC785-6550-5998-C2AB-7B51AE69CAB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grpSp>
        <p:nvGrpSpPr>
          <p:cNvPr id="36" name="Group 35">
            <a:extLst>
              <a:ext uri="{FF2B5EF4-FFF2-40B4-BE49-F238E27FC236}">
                <a16:creationId xmlns:a16="http://schemas.microsoft.com/office/drawing/2014/main" id="{BD513D88-A208-AAA3-8B85-17CDA205E983}"/>
              </a:ext>
            </a:extLst>
          </p:cNvPr>
          <p:cNvGrpSpPr/>
          <p:nvPr/>
        </p:nvGrpSpPr>
        <p:grpSpPr>
          <a:xfrm>
            <a:off x="176384" y="5375527"/>
            <a:ext cx="518159" cy="531222"/>
            <a:chOff x="189413" y="951445"/>
            <a:chExt cx="518159" cy="531222"/>
          </a:xfrm>
        </p:grpSpPr>
        <p:sp>
          <p:nvSpPr>
            <p:cNvPr id="37" name="Rectangle 36">
              <a:extLst>
                <a:ext uri="{FF2B5EF4-FFF2-40B4-BE49-F238E27FC236}">
                  <a16:creationId xmlns:a16="http://schemas.microsoft.com/office/drawing/2014/main" id="{6D34FCCA-E71D-054C-D511-0BA6500F3157}"/>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descr="Whistle with solid fill">
              <a:extLst>
                <a:ext uri="{FF2B5EF4-FFF2-40B4-BE49-F238E27FC236}">
                  <a16:creationId xmlns:a16="http://schemas.microsoft.com/office/drawing/2014/main" id="{3741EBFB-02E5-3195-2979-BD8F27AB689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pic>
        <p:nvPicPr>
          <p:cNvPr id="40" name="Graphic 39" descr="Whistle outline">
            <a:extLst>
              <a:ext uri="{FF2B5EF4-FFF2-40B4-BE49-F238E27FC236}">
                <a16:creationId xmlns:a16="http://schemas.microsoft.com/office/drawing/2014/main" id="{1456329A-4653-834E-47D8-2E34920BC7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55699" y="5120188"/>
            <a:ext cx="1749972" cy="1749972"/>
          </a:xfrm>
          <a:prstGeom prst="rect">
            <a:avLst/>
          </a:prstGeom>
        </p:spPr>
      </p:pic>
    </p:spTree>
    <p:extLst>
      <p:ext uri="{BB962C8B-B14F-4D97-AF65-F5344CB8AC3E}">
        <p14:creationId xmlns:p14="http://schemas.microsoft.com/office/powerpoint/2010/main" val="79665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view of players running in soccer field">
            <a:extLst>
              <a:ext uri="{FF2B5EF4-FFF2-40B4-BE49-F238E27FC236}">
                <a16:creationId xmlns:a16="http://schemas.microsoft.com/office/drawing/2014/main" id="{A4707C39-BFD4-9749-842D-6C4C4F35C162}"/>
              </a:ext>
            </a:extLst>
          </p:cNvPr>
          <p:cNvPicPr>
            <a:picLocks noChangeAspect="1"/>
          </p:cNvPicPr>
          <p:nvPr/>
        </p:nvPicPr>
        <p:blipFill>
          <a:blip r:embed="rId2">
            <a:alphaModFix amt="27000"/>
            <a:duotone>
              <a:schemeClr val="bg2">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EVENT DETAILS</a:t>
            </a:r>
            <a:endParaRPr lang="en-US" sz="1600" dirty="0">
              <a:solidFill>
                <a:schemeClr val="tx1">
                  <a:lumMod val="65000"/>
                  <a:lumOff val="35000"/>
                </a:schemeClr>
              </a:solidFill>
              <a:latin typeface="Century Gothic" panose="020B0502020202020204" pitchFamily="34" charset="0"/>
            </a:endParaRPr>
          </a:p>
        </p:txBody>
      </p:sp>
      <p:sp>
        <p:nvSpPr>
          <p:cNvPr id="2" name="TextBox 1">
            <a:extLst>
              <a:ext uri="{FF2B5EF4-FFF2-40B4-BE49-F238E27FC236}">
                <a16:creationId xmlns:a16="http://schemas.microsoft.com/office/drawing/2014/main" id="{3B841E6A-6525-0D12-5A27-08048B0227BF}"/>
              </a:ext>
            </a:extLst>
          </p:cNvPr>
          <p:cNvSpPr txBox="1"/>
          <p:nvPr/>
        </p:nvSpPr>
        <p:spPr>
          <a:xfrm>
            <a:off x="817516" y="996858"/>
            <a:ext cx="10912929"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Date and Time</a:t>
            </a:r>
            <a:r>
              <a:rPr lang="en-US" dirty="0">
                <a:solidFill>
                  <a:schemeClr val="tx1">
                    <a:lumMod val="65000"/>
                    <a:lumOff val="35000"/>
                  </a:schemeClr>
                </a:solidFill>
                <a:latin typeface="Century Gothic" panose="020B0502020202020204" pitchFamily="34" charset="0"/>
              </a:rPr>
              <a:t>: Specific date and time of the event.</a:t>
            </a:r>
          </a:p>
        </p:txBody>
      </p:sp>
      <p:grpSp>
        <p:nvGrpSpPr>
          <p:cNvPr id="5" name="Group 4">
            <a:extLst>
              <a:ext uri="{FF2B5EF4-FFF2-40B4-BE49-F238E27FC236}">
                <a16:creationId xmlns:a16="http://schemas.microsoft.com/office/drawing/2014/main" id="{4F22FF3E-A2B6-1D50-C77A-925E2C63ABE9}"/>
              </a:ext>
            </a:extLst>
          </p:cNvPr>
          <p:cNvGrpSpPr/>
          <p:nvPr/>
        </p:nvGrpSpPr>
        <p:grpSpPr>
          <a:xfrm>
            <a:off x="149678" y="951445"/>
            <a:ext cx="518159" cy="531222"/>
            <a:chOff x="189413" y="951445"/>
            <a:chExt cx="518159" cy="531222"/>
          </a:xfrm>
        </p:grpSpPr>
        <p:sp>
          <p:nvSpPr>
            <p:cNvPr id="12" name="Rectangle 11">
              <a:extLst>
                <a:ext uri="{FF2B5EF4-FFF2-40B4-BE49-F238E27FC236}">
                  <a16:creationId xmlns:a16="http://schemas.microsoft.com/office/drawing/2014/main" id="{ED701EB7-EFFC-BF09-0C3F-4FA49BD5DAAE}"/>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Whistle with solid fill">
              <a:extLst>
                <a:ext uri="{FF2B5EF4-FFF2-40B4-BE49-F238E27FC236}">
                  <a16:creationId xmlns:a16="http://schemas.microsoft.com/office/drawing/2014/main" id="{AEC48DEE-8E95-F070-7F75-1C7FA72F388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sp>
        <p:nvSpPr>
          <p:cNvPr id="18" name="TextBox 17">
            <a:extLst>
              <a:ext uri="{FF2B5EF4-FFF2-40B4-BE49-F238E27FC236}">
                <a16:creationId xmlns:a16="http://schemas.microsoft.com/office/drawing/2014/main" id="{31AB28EF-B42E-AA9D-EE33-57E6176B1477}"/>
              </a:ext>
            </a:extLst>
          </p:cNvPr>
          <p:cNvSpPr txBox="1"/>
          <p:nvPr/>
        </p:nvSpPr>
        <p:spPr>
          <a:xfrm>
            <a:off x="817516" y="2446421"/>
            <a:ext cx="1053365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Venue</a:t>
            </a:r>
            <a:r>
              <a:rPr lang="en-US" dirty="0">
                <a:solidFill>
                  <a:schemeClr val="tx1">
                    <a:lumMod val="65000"/>
                    <a:lumOff val="35000"/>
                  </a:schemeClr>
                </a:solidFill>
                <a:latin typeface="Century Gothic" panose="020B0502020202020204" pitchFamily="34" charset="0"/>
              </a:rPr>
              <a:t>: Location of the event, including address and key features.</a:t>
            </a:r>
          </a:p>
        </p:txBody>
      </p:sp>
      <p:grpSp>
        <p:nvGrpSpPr>
          <p:cNvPr id="20" name="Group 19">
            <a:extLst>
              <a:ext uri="{FF2B5EF4-FFF2-40B4-BE49-F238E27FC236}">
                <a16:creationId xmlns:a16="http://schemas.microsoft.com/office/drawing/2014/main" id="{CF44EEAA-0071-DFE4-A128-6DCCDB554EB0}"/>
              </a:ext>
            </a:extLst>
          </p:cNvPr>
          <p:cNvGrpSpPr/>
          <p:nvPr/>
        </p:nvGrpSpPr>
        <p:grpSpPr>
          <a:xfrm>
            <a:off x="149679" y="2401008"/>
            <a:ext cx="518159" cy="531222"/>
            <a:chOff x="189413" y="951445"/>
            <a:chExt cx="518159" cy="531222"/>
          </a:xfrm>
        </p:grpSpPr>
        <p:sp>
          <p:nvSpPr>
            <p:cNvPr id="21" name="Rectangle 20">
              <a:extLst>
                <a:ext uri="{FF2B5EF4-FFF2-40B4-BE49-F238E27FC236}">
                  <a16:creationId xmlns:a16="http://schemas.microsoft.com/office/drawing/2014/main" id="{8E2F921D-7D6C-FFF8-92CE-D4BF744B5A9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descr="Whistle with solid fill">
              <a:extLst>
                <a:ext uri="{FF2B5EF4-FFF2-40B4-BE49-F238E27FC236}">
                  <a16:creationId xmlns:a16="http://schemas.microsoft.com/office/drawing/2014/main" id="{8504EE90-5538-6E23-BA0F-8974D082D05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sp>
        <p:nvSpPr>
          <p:cNvPr id="31" name="TextBox 30">
            <a:extLst>
              <a:ext uri="{FF2B5EF4-FFF2-40B4-BE49-F238E27FC236}">
                <a16:creationId xmlns:a16="http://schemas.microsoft.com/office/drawing/2014/main" id="{2CDC4BFA-6BC9-58DF-F475-141F59E61C20}"/>
              </a:ext>
            </a:extLst>
          </p:cNvPr>
          <p:cNvSpPr txBox="1"/>
          <p:nvPr/>
        </p:nvSpPr>
        <p:spPr>
          <a:xfrm>
            <a:off x="829172" y="3959863"/>
            <a:ext cx="1053365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Participants</a:t>
            </a:r>
            <a:r>
              <a:rPr lang="en-US" dirty="0">
                <a:solidFill>
                  <a:schemeClr val="tx1">
                    <a:lumMod val="65000"/>
                    <a:lumOff val="35000"/>
                  </a:schemeClr>
                </a:solidFill>
                <a:latin typeface="Century Gothic" panose="020B0502020202020204" pitchFamily="34" charset="0"/>
              </a:rPr>
              <a:t>: Target participants (e.g., athletes, teams, age groups).</a:t>
            </a:r>
          </a:p>
        </p:txBody>
      </p:sp>
      <p:sp>
        <p:nvSpPr>
          <p:cNvPr id="32" name="TextBox 31">
            <a:extLst>
              <a:ext uri="{FF2B5EF4-FFF2-40B4-BE49-F238E27FC236}">
                <a16:creationId xmlns:a16="http://schemas.microsoft.com/office/drawing/2014/main" id="{8A9FF48B-D582-6BAB-57FF-1A3E31670A92}"/>
              </a:ext>
            </a:extLst>
          </p:cNvPr>
          <p:cNvSpPr txBox="1"/>
          <p:nvPr/>
        </p:nvSpPr>
        <p:spPr>
          <a:xfrm>
            <a:off x="829172" y="5456472"/>
            <a:ext cx="1053365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Event Schedule</a:t>
            </a:r>
            <a:r>
              <a:rPr lang="en-US" dirty="0">
                <a:solidFill>
                  <a:schemeClr val="tx1">
                    <a:lumMod val="65000"/>
                    <a:lumOff val="35000"/>
                  </a:schemeClr>
                </a:solidFill>
                <a:latin typeface="Century Gothic" panose="020B0502020202020204" pitchFamily="34" charset="0"/>
              </a:rPr>
              <a:t>: Schedule of activities or matches.</a:t>
            </a:r>
          </a:p>
        </p:txBody>
      </p:sp>
      <p:grpSp>
        <p:nvGrpSpPr>
          <p:cNvPr id="33" name="Group 32">
            <a:extLst>
              <a:ext uri="{FF2B5EF4-FFF2-40B4-BE49-F238E27FC236}">
                <a16:creationId xmlns:a16="http://schemas.microsoft.com/office/drawing/2014/main" id="{C5CB4FA9-EBED-0A62-21AA-0A3EDAFE801C}"/>
              </a:ext>
            </a:extLst>
          </p:cNvPr>
          <p:cNvGrpSpPr/>
          <p:nvPr/>
        </p:nvGrpSpPr>
        <p:grpSpPr>
          <a:xfrm>
            <a:off x="152944" y="3878918"/>
            <a:ext cx="518159" cy="531222"/>
            <a:chOff x="189413" y="951445"/>
            <a:chExt cx="518159" cy="531222"/>
          </a:xfrm>
        </p:grpSpPr>
        <p:sp>
          <p:nvSpPr>
            <p:cNvPr id="34" name="Rectangle 33">
              <a:extLst>
                <a:ext uri="{FF2B5EF4-FFF2-40B4-BE49-F238E27FC236}">
                  <a16:creationId xmlns:a16="http://schemas.microsoft.com/office/drawing/2014/main" id="{17712E67-DF8B-5183-8B36-3C12E8A61BD5}"/>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Whistle with solid fill">
              <a:extLst>
                <a:ext uri="{FF2B5EF4-FFF2-40B4-BE49-F238E27FC236}">
                  <a16:creationId xmlns:a16="http://schemas.microsoft.com/office/drawing/2014/main" id="{6A6EC785-6550-5998-C2AB-7B51AE69CAB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grpSp>
        <p:nvGrpSpPr>
          <p:cNvPr id="36" name="Group 35">
            <a:extLst>
              <a:ext uri="{FF2B5EF4-FFF2-40B4-BE49-F238E27FC236}">
                <a16:creationId xmlns:a16="http://schemas.microsoft.com/office/drawing/2014/main" id="{BD513D88-A208-AAA3-8B85-17CDA205E983}"/>
              </a:ext>
            </a:extLst>
          </p:cNvPr>
          <p:cNvGrpSpPr/>
          <p:nvPr/>
        </p:nvGrpSpPr>
        <p:grpSpPr>
          <a:xfrm>
            <a:off x="176384" y="5375527"/>
            <a:ext cx="518159" cy="531222"/>
            <a:chOff x="189413" y="951445"/>
            <a:chExt cx="518159" cy="531222"/>
          </a:xfrm>
        </p:grpSpPr>
        <p:sp>
          <p:nvSpPr>
            <p:cNvPr id="37" name="Rectangle 36">
              <a:extLst>
                <a:ext uri="{FF2B5EF4-FFF2-40B4-BE49-F238E27FC236}">
                  <a16:creationId xmlns:a16="http://schemas.microsoft.com/office/drawing/2014/main" id="{6D34FCCA-E71D-054C-D511-0BA6500F3157}"/>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descr="Whistle with solid fill">
              <a:extLst>
                <a:ext uri="{FF2B5EF4-FFF2-40B4-BE49-F238E27FC236}">
                  <a16:creationId xmlns:a16="http://schemas.microsoft.com/office/drawing/2014/main" id="{3741EBFB-02E5-3195-2979-BD8F27AB689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pic>
        <p:nvPicPr>
          <p:cNvPr id="40" name="Graphic 39" descr="Whistle outline">
            <a:extLst>
              <a:ext uri="{FF2B5EF4-FFF2-40B4-BE49-F238E27FC236}">
                <a16:creationId xmlns:a16="http://schemas.microsoft.com/office/drawing/2014/main" id="{1456329A-4653-834E-47D8-2E34920BC7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55699" y="5120188"/>
            <a:ext cx="1749972" cy="1749972"/>
          </a:xfrm>
          <a:prstGeom prst="rect">
            <a:avLst/>
          </a:prstGeom>
        </p:spPr>
      </p:pic>
    </p:spTree>
    <p:extLst>
      <p:ext uri="{BB962C8B-B14F-4D97-AF65-F5344CB8AC3E}">
        <p14:creationId xmlns:p14="http://schemas.microsoft.com/office/powerpoint/2010/main" val="2789393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view of players running in soccer field">
            <a:extLst>
              <a:ext uri="{FF2B5EF4-FFF2-40B4-BE49-F238E27FC236}">
                <a16:creationId xmlns:a16="http://schemas.microsoft.com/office/drawing/2014/main" id="{912A79E3-5DB5-432F-624A-366B076F6767}"/>
              </a:ext>
            </a:extLst>
          </p:cNvPr>
          <p:cNvPicPr>
            <a:picLocks noChangeAspect="1"/>
          </p:cNvPicPr>
          <p:nvPr/>
        </p:nvPicPr>
        <p:blipFill>
          <a:blip r:embed="rId2">
            <a:alphaModFix amt="27000"/>
            <a:duotone>
              <a:schemeClr val="accent5">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EVENT HIGHLIGHTS</a:t>
            </a:r>
            <a:endParaRPr lang="en-US" sz="1600" dirty="0">
              <a:solidFill>
                <a:schemeClr val="tx1">
                  <a:lumMod val="65000"/>
                  <a:lumOff val="35000"/>
                </a:schemeClr>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9D605588-771D-D0D0-8F93-2C00A01B6786}"/>
              </a:ext>
            </a:extLst>
          </p:cNvPr>
          <p:cNvGrpSpPr/>
          <p:nvPr/>
        </p:nvGrpSpPr>
        <p:grpSpPr>
          <a:xfrm>
            <a:off x="149678" y="1986263"/>
            <a:ext cx="518159" cy="531222"/>
            <a:chOff x="189413" y="951445"/>
            <a:chExt cx="518159" cy="531222"/>
          </a:xfrm>
        </p:grpSpPr>
        <p:sp>
          <p:nvSpPr>
            <p:cNvPr id="6" name="Rectangle 5">
              <a:extLst>
                <a:ext uri="{FF2B5EF4-FFF2-40B4-BE49-F238E27FC236}">
                  <a16:creationId xmlns:a16="http://schemas.microsoft.com/office/drawing/2014/main" id="{9652C817-1C0D-E55C-8958-1C90B07D0186}"/>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Bullseye with solid fill">
              <a:extLst>
                <a:ext uri="{FF2B5EF4-FFF2-40B4-BE49-F238E27FC236}">
                  <a16:creationId xmlns:a16="http://schemas.microsoft.com/office/drawing/2014/main" id="{1B7801EA-FEDF-8A01-F4BD-73F88B4DD0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358" y="1067922"/>
              <a:ext cx="298268" cy="298268"/>
            </a:xfrm>
            <a:prstGeom prst="rect">
              <a:avLst/>
            </a:prstGeom>
          </p:spPr>
        </p:pic>
      </p:grpSp>
      <p:grpSp>
        <p:nvGrpSpPr>
          <p:cNvPr id="18" name="Group 17">
            <a:extLst>
              <a:ext uri="{FF2B5EF4-FFF2-40B4-BE49-F238E27FC236}">
                <a16:creationId xmlns:a16="http://schemas.microsoft.com/office/drawing/2014/main" id="{949894ED-70B8-6AE9-B989-2505408DE9A0}"/>
              </a:ext>
            </a:extLst>
          </p:cNvPr>
          <p:cNvGrpSpPr/>
          <p:nvPr/>
        </p:nvGrpSpPr>
        <p:grpSpPr>
          <a:xfrm>
            <a:off x="149679" y="3435826"/>
            <a:ext cx="518159" cy="531222"/>
            <a:chOff x="189413" y="951445"/>
            <a:chExt cx="518159" cy="531222"/>
          </a:xfrm>
        </p:grpSpPr>
        <p:sp>
          <p:nvSpPr>
            <p:cNvPr id="19" name="Rectangle 18">
              <a:extLst>
                <a:ext uri="{FF2B5EF4-FFF2-40B4-BE49-F238E27FC236}">
                  <a16:creationId xmlns:a16="http://schemas.microsoft.com/office/drawing/2014/main" id="{01B58E9E-6CDE-BD0D-71B4-C3735D719C3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Bullseye with solid fill">
              <a:extLst>
                <a:ext uri="{FF2B5EF4-FFF2-40B4-BE49-F238E27FC236}">
                  <a16:creationId xmlns:a16="http://schemas.microsoft.com/office/drawing/2014/main" id="{BFD6C467-82A4-6E9E-3CC9-A73090B140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358" y="1067922"/>
              <a:ext cx="298268" cy="298268"/>
            </a:xfrm>
            <a:prstGeom prst="rect">
              <a:avLst/>
            </a:prstGeom>
          </p:spPr>
        </p:pic>
      </p:grpSp>
      <p:grpSp>
        <p:nvGrpSpPr>
          <p:cNvPr id="22" name="Group 21">
            <a:extLst>
              <a:ext uri="{FF2B5EF4-FFF2-40B4-BE49-F238E27FC236}">
                <a16:creationId xmlns:a16="http://schemas.microsoft.com/office/drawing/2014/main" id="{46C81649-BA1E-C9D8-8E36-C9AD9FE49557}"/>
              </a:ext>
            </a:extLst>
          </p:cNvPr>
          <p:cNvGrpSpPr/>
          <p:nvPr/>
        </p:nvGrpSpPr>
        <p:grpSpPr>
          <a:xfrm>
            <a:off x="170907" y="4913736"/>
            <a:ext cx="518159" cy="531222"/>
            <a:chOff x="189413" y="951445"/>
            <a:chExt cx="518159" cy="531222"/>
          </a:xfrm>
        </p:grpSpPr>
        <p:sp>
          <p:nvSpPr>
            <p:cNvPr id="23" name="Rectangle 22">
              <a:extLst>
                <a:ext uri="{FF2B5EF4-FFF2-40B4-BE49-F238E27FC236}">
                  <a16:creationId xmlns:a16="http://schemas.microsoft.com/office/drawing/2014/main" id="{E56F9C6D-4103-90A2-37D1-5EA0A21C405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Bullseye with solid fill">
              <a:extLst>
                <a:ext uri="{FF2B5EF4-FFF2-40B4-BE49-F238E27FC236}">
                  <a16:creationId xmlns:a16="http://schemas.microsoft.com/office/drawing/2014/main" id="{55D54073-ACDA-DB51-C09F-FDDA30DAF3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358" y="1067922"/>
              <a:ext cx="298268" cy="298268"/>
            </a:xfrm>
            <a:prstGeom prst="rect">
              <a:avLst/>
            </a:prstGeom>
          </p:spPr>
        </p:pic>
      </p:grpSp>
      <p:sp>
        <p:nvSpPr>
          <p:cNvPr id="7" name="TextBox 6">
            <a:extLst>
              <a:ext uri="{FF2B5EF4-FFF2-40B4-BE49-F238E27FC236}">
                <a16:creationId xmlns:a16="http://schemas.microsoft.com/office/drawing/2014/main" id="{3B1C44B6-8EF9-2C39-AF8F-628CB61C7596}"/>
              </a:ext>
            </a:extLst>
          </p:cNvPr>
          <p:cNvSpPr txBox="1"/>
          <p:nvPr/>
        </p:nvSpPr>
        <p:spPr>
          <a:xfrm>
            <a:off x="817516" y="2031676"/>
            <a:ext cx="10912929"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Key Attractions</a:t>
            </a:r>
            <a:r>
              <a:rPr lang="en-US" dirty="0">
                <a:solidFill>
                  <a:schemeClr val="tx1">
                    <a:lumMod val="65000"/>
                    <a:lumOff val="35000"/>
                  </a:schemeClr>
                </a:solidFill>
                <a:latin typeface="Century Gothic" panose="020B0502020202020204" pitchFamily="34" charset="0"/>
              </a:rPr>
              <a:t>: Special attractions, keynote speakers, or celebrity appearances.</a:t>
            </a:r>
          </a:p>
        </p:txBody>
      </p:sp>
      <p:sp>
        <p:nvSpPr>
          <p:cNvPr id="8" name="TextBox 7">
            <a:extLst>
              <a:ext uri="{FF2B5EF4-FFF2-40B4-BE49-F238E27FC236}">
                <a16:creationId xmlns:a16="http://schemas.microsoft.com/office/drawing/2014/main" id="{4ED77E94-2743-9B54-357D-B86E4BA33829}"/>
              </a:ext>
            </a:extLst>
          </p:cNvPr>
          <p:cNvSpPr txBox="1"/>
          <p:nvPr/>
        </p:nvSpPr>
        <p:spPr>
          <a:xfrm>
            <a:off x="817516" y="3481239"/>
            <a:ext cx="1053365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Unique Selling Points</a:t>
            </a:r>
            <a:r>
              <a:rPr lang="en-US" dirty="0">
                <a:solidFill>
                  <a:schemeClr val="tx1">
                    <a:lumMod val="65000"/>
                    <a:lumOff val="35000"/>
                  </a:schemeClr>
                </a:solidFill>
                <a:latin typeface="Century Gothic" panose="020B0502020202020204" pitchFamily="34" charset="0"/>
              </a:rPr>
              <a:t>: What makes this event unique and attractive.</a:t>
            </a:r>
          </a:p>
        </p:txBody>
      </p:sp>
      <p:sp>
        <p:nvSpPr>
          <p:cNvPr id="9" name="TextBox 8">
            <a:extLst>
              <a:ext uri="{FF2B5EF4-FFF2-40B4-BE49-F238E27FC236}">
                <a16:creationId xmlns:a16="http://schemas.microsoft.com/office/drawing/2014/main" id="{1B3C3215-E9EB-4989-EBA3-39196836EF24}"/>
              </a:ext>
            </a:extLst>
          </p:cNvPr>
          <p:cNvSpPr txBox="1"/>
          <p:nvPr/>
        </p:nvSpPr>
        <p:spPr>
          <a:xfrm>
            <a:off x="829172" y="4994681"/>
            <a:ext cx="1053365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Past Successes</a:t>
            </a:r>
            <a:r>
              <a:rPr lang="en-US" dirty="0">
                <a:solidFill>
                  <a:schemeClr val="tx1">
                    <a:lumMod val="65000"/>
                    <a:lumOff val="35000"/>
                  </a:schemeClr>
                </a:solidFill>
                <a:latin typeface="Century Gothic" panose="020B0502020202020204" pitchFamily="34" charset="0"/>
              </a:rPr>
              <a:t>: Data or testimonials from previous events.</a:t>
            </a:r>
          </a:p>
        </p:txBody>
      </p:sp>
    </p:spTree>
    <p:extLst>
      <p:ext uri="{BB962C8B-B14F-4D97-AF65-F5344CB8AC3E}">
        <p14:creationId xmlns:p14="http://schemas.microsoft.com/office/powerpoint/2010/main" val="3043765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MARKETING AND PROMOTION</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22B00D2B-991F-D646-0590-6BEFBAFD3B51}"/>
              </a:ext>
            </a:extLst>
          </p:cNvPr>
          <p:cNvGraphicFramePr>
            <a:graphicFrameLocks noGrp="1"/>
          </p:cNvGraphicFramePr>
          <p:nvPr>
            <p:extLst>
              <p:ext uri="{D42A27DB-BD31-4B8C-83A1-F6EECF244321}">
                <p14:modId xmlns:p14="http://schemas.microsoft.com/office/powerpoint/2010/main" val="2516366129"/>
              </p:ext>
            </p:extLst>
          </p:nvPr>
        </p:nvGraphicFramePr>
        <p:xfrm>
          <a:off x="266262" y="866810"/>
          <a:ext cx="11631448" cy="5586540"/>
        </p:xfrm>
        <a:graphic>
          <a:graphicData uri="http://schemas.openxmlformats.org/drawingml/2006/table">
            <a:tbl>
              <a:tblPr firstRow="1" bandRow="1">
                <a:tableStyleId>{5C22544A-7EE6-4342-B048-85BDC9FD1C3A}</a:tableStyleId>
              </a:tblPr>
              <a:tblGrid>
                <a:gridCol w="3153526">
                  <a:extLst>
                    <a:ext uri="{9D8B030D-6E8A-4147-A177-3AD203B41FA5}">
                      <a16:colId xmlns:a16="http://schemas.microsoft.com/office/drawing/2014/main" val="879879310"/>
                    </a:ext>
                  </a:extLst>
                </a:gridCol>
                <a:gridCol w="8477922">
                  <a:extLst>
                    <a:ext uri="{9D8B030D-6E8A-4147-A177-3AD203B41FA5}">
                      <a16:colId xmlns:a16="http://schemas.microsoft.com/office/drawing/2014/main" val="2420682684"/>
                    </a:ext>
                  </a:extLst>
                </a:gridCol>
              </a:tblGrid>
              <a:tr h="1396635">
                <a:tc>
                  <a:txBody>
                    <a:bodyPr/>
                    <a:lstStyle/>
                    <a:p>
                      <a:pPr algn="r"/>
                      <a:r>
                        <a:rPr lang="en-US" sz="1400" b="1" dirty="0">
                          <a:solidFill>
                            <a:schemeClr val="tx1">
                              <a:lumMod val="50000"/>
                              <a:lumOff val="50000"/>
                            </a:schemeClr>
                          </a:solidFill>
                          <a:latin typeface="Century Gothic" panose="020B0502020202020204" pitchFamily="34" charset="0"/>
                        </a:rPr>
                        <a:t>MARKETING PLAN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Outline of marketing strategy to promote the event.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008879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CHANNELS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List of marketing channels (e.g., social media, email, print media).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53366089"/>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PARTNERSHIPS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Partnerships with media, sponsors, or influencers.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192290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PROMOTIONAL ACTIVITIES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Planned promotional activities or campaigns.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84742561"/>
                  </a:ext>
                </a:extLst>
              </a:tr>
            </a:tbl>
          </a:graphicData>
        </a:graphic>
      </p:graphicFrame>
      <p:pic>
        <p:nvPicPr>
          <p:cNvPr id="10" name="Graphic 9" descr="Whistle with solid fill">
            <a:extLst>
              <a:ext uri="{FF2B5EF4-FFF2-40B4-BE49-F238E27FC236}">
                <a16:creationId xmlns:a16="http://schemas.microsoft.com/office/drawing/2014/main" id="{9974251A-61B6-3DDD-9290-647A55EA016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220050" y="65820"/>
            <a:ext cx="677660" cy="677660"/>
          </a:xfrm>
          <a:prstGeom prst="rect">
            <a:avLst/>
          </a:prstGeom>
        </p:spPr>
      </p:pic>
      <p:cxnSp>
        <p:nvCxnSpPr>
          <p:cNvPr id="13" name="Straight Connector 12">
            <a:extLst>
              <a:ext uri="{FF2B5EF4-FFF2-40B4-BE49-F238E27FC236}">
                <a16:creationId xmlns:a16="http://schemas.microsoft.com/office/drawing/2014/main" id="{305A6579-8B4F-79BA-5827-07D99E329255}"/>
              </a:ext>
            </a:extLst>
          </p:cNvPr>
          <p:cNvCxnSpPr/>
          <p:nvPr/>
        </p:nvCxnSpPr>
        <p:spPr>
          <a:xfrm>
            <a:off x="266262" y="6684579"/>
            <a:ext cx="11631448" cy="0"/>
          </a:xfrm>
          <a:prstGeom prst="line">
            <a:avLst/>
          </a:prstGeom>
          <a:ln w="1905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173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8146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SPONSORSHIP OPPORTUNITIES (Optional depending on audience)</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22B00D2B-991F-D646-0590-6BEFBAFD3B51}"/>
              </a:ext>
            </a:extLst>
          </p:cNvPr>
          <p:cNvGraphicFramePr>
            <a:graphicFrameLocks noGrp="1"/>
          </p:cNvGraphicFramePr>
          <p:nvPr>
            <p:extLst>
              <p:ext uri="{D42A27DB-BD31-4B8C-83A1-F6EECF244321}">
                <p14:modId xmlns:p14="http://schemas.microsoft.com/office/powerpoint/2010/main" val="2131097022"/>
              </p:ext>
            </p:extLst>
          </p:nvPr>
        </p:nvGraphicFramePr>
        <p:xfrm>
          <a:off x="266262" y="866810"/>
          <a:ext cx="11631448" cy="5586540"/>
        </p:xfrm>
        <a:graphic>
          <a:graphicData uri="http://schemas.openxmlformats.org/drawingml/2006/table">
            <a:tbl>
              <a:tblPr firstRow="1" bandRow="1">
                <a:tableStyleId>{5C22544A-7EE6-4342-B048-85BDC9FD1C3A}</a:tableStyleId>
              </a:tblPr>
              <a:tblGrid>
                <a:gridCol w="3153526">
                  <a:extLst>
                    <a:ext uri="{9D8B030D-6E8A-4147-A177-3AD203B41FA5}">
                      <a16:colId xmlns:a16="http://schemas.microsoft.com/office/drawing/2014/main" val="879879310"/>
                    </a:ext>
                  </a:extLst>
                </a:gridCol>
                <a:gridCol w="8477922">
                  <a:extLst>
                    <a:ext uri="{9D8B030D-6E8A-4147-A177-3AD203B41FA5}">
                      <a16:colId xmlns:a16="http://schemas.microsoft.com/office/drawing/2014/main" val="2420682684"/>
                    </a:ext>
                  </a:extLst>
                </a:gridCol>
              </a:tblGrid>
              <a:tr h="1396635">
                <a:tc>
                  <a:txBody>
                    <a:bodyPr/>
                    <a:lstStyle/>
                    <a:p>
                      <a:pPr algn="r"/>
                      <a:r>
                        <a:rPr lang="en-US" sz="1400" b="1" dirty="0">
                          <a:solidFill>
                            <a:schemeClr val="tx1">
                              <a:lumMod val="50000"/>
                              <a:lumOff val="50000"/>
                            </a:schemeClr>
                          </a:solidFill>
                          <a:latin typeface="Century Gothic" panose="020B0502020202020204" pitchFamily="34" charset="0"/>
                        </a:rPr>
                        <a:t>SPONSORSHIP TIERS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Different levels of sponsorship available (e.g., Gold, Silver, Bronze).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9008879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BENEFITS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Benefits for sponsors at each level.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353366089"/>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EXPOSURE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How sponsors will gain exposure (e.g., branding opportunities, media coverage).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6192290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CONTACT INFORMATION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Contact details for sponsorship inquiries.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584742561"/>
                  </a:ext>
                </a:extLst>
              </a:tr>
            </a:tbl>
          </a:graphicData>
        </a:graphic>
      </p:graphicFrame>
      <p:cxnSp>
        <p:nvCxnSpPr>
          <p:cNvPr id="4" name="Straight Connector 3">
            <a:extLst>
              <a:ext uri="{FF2B5EF4-FFF2-40B4-BE49-F238E27FC236}">
                <a16:creationId xmlns:a16="http://schemas.microsoft.com/office/drawing/2014/main" id="{FE82DABE-BC49-C19C-DB36-4DDBA35FD8B8}"/>
              </a:ext>
            </a:extLst>
          </p:cNvPr>
          <p:cNvCxnSpPr/>
          <p:nvPr/>
        </p:nvCxnSpPr>
        <p:spPr>
          <a:xfrm>
            <a:off x="266262" y="6684579"/>
            <a:ext cx="11631448" cy="0"/>
          </a:xfrm>
          <a:prstGeom prst="line">
            <a:avLst/>
          </a:prstGeom>
          <a:ln w="1905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531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LOGISTICS AND PLANNING</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22B00D2B-991F-D646-0590-6BEFBAFD3B51}"/>
              </a:ext>
            </a:extLst>
          </p:cNvPr>
          <p:cNvGraphicFramePr>
            <a:graphicFrameLocks noGrp="1"/>
          </p:cNvGraphicFramePr>
          <p:nvPr>
            <p:extLst>
              <p:ext uri="{D42A27DB-BD31-4B8C-83A1-F6EECF244321}">
                <p14:modId xmlns:p14="http://schemas.microsoft.com/office/powerpoint/2010/main" val="4193621734"/>
              </p:ext>
            </p:extLst>
          </p:nvPr>
        </p:nvGraphicFramePr>
        <p:xfrm>
          <a:off x="266262" y="866810"/>
          <a:ext cx="11631448" cy="5586540"/>
        </p:xfrm>
        <a:graphic>
          <a:graphicData uri="http://schemas.openxmlformats.org/drawingml/2006/table">
            <a:tbl>
              <a:tblPr firstRow="1" bandRow="1">
                <a:tableStyleId>{5C22544A-7EE6-4342-B048-85BDC9FD1C3A}</a:tableStyleId>
              </a:tblPr>
              <a:tblGrid>
                <a:gridCol w="3153526">
                  <a:extLst>
                    <a:ext uri="{9D8B030D-6E8A-4147-A177-3AD203B41FA5}">
                      <a16:colId xmlns:a16="http://schemas.microsoft.com/office/drawing/2014/main" val="879879310"/>
                    </a:ext>
                  </a:extLst>
                </a:gridCol>
                <a:gridCol w="8477922">
                  <a:extLst>
                    <a:ext uri="{9D8B030D-6E8A-4147-A177-3AD203B41FA5}">
                      <a16:colId xmlns:a16="http://schemas.microsoft.com/office/drawing/2014/main" val="2420682684"/>
                    </a:ext>
                  </a:extLst>
                </a:gridCol>
              </a:tblGrid>
              <a:tr h="1396635">
                <a:tc>
                  <a:txBody>
                    <a:bodyPr/>
                    <a:lstStyle/>
                    <a:p>
                      <a:pPr algn="r"/>
                      <a:r>
                        <a:rPr lang="en-US" sz="1400" b="1" dirty="0">
                          <a:solidFill>
                            <a:schemeClr val="tx1">
                              <a:lumMod val="50000"/>
                              <a:lumOff val="50000"/>
                            </a:schemeClr>
                          </a:solidFill>
                          <a:latin typeface="Century Gothic" panose="020B0502020202020204" pitchFamily="34" charset="0"/>
                        </a:rPr>
                        <a:t>EVENT TEAM</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tc>
                  <a:txBody>
                    <a:bodyPr/>
                    <a:lstStyle/>
                    <a:p>
                      <a:r>
                        <a:rPr lang="en-US" sz="1400" b="0" dirty="0">
                          <a:solidFill>
                            <a:schemeClr val="tx1">
                              <a:lumMod val="50000"/>
                              <a:lumOff val="50000"/>
                            </a:schemeClr>
                          </a:solidFill>
                          <a:latin typeface="Century Gothic" panose="020B0502020202020204" pitchFamily="34" charset="0"/>
                        </a:rPr>
                        <a:t>Introduction of the event planning team and their roles.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9008879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LOGISTICS PLAN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tc>
                  <a:txBody>
                    <a:bodyPr/>
                    <a:lstStyle/>
                    <a:p>
                      <a:r>
                        <a:rPr lang="en-US" sz="1400" b="0" dirty="0">
                          <a:solidFill>
                            <a:schemeClr val="tx1">
                              <a:lumMod val="50000"/>
                              <a:lumOff val="50000"/>
                            </a:schemeClr>
                          </a:solidFill>
                          <a:latin typeface="Century Gothic" panose="020B0502020202020204" pitchFamily="34" charset="0"/>
                        </a:rPr>
                        <a:t>Outline of the logistics plan, including transportation, accommodations, and security.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3353366089"/>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PERMITS AND LICENSES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tc>
                  <a:txBody>
                    <a:bodyPr/>
                    <a:lstStyle/>
                    <a:p>
                      <a:r>
                        <a:rPr lang="en-US" sz="1400" b="0" dirty="0">
                          <a:solidFill>
                            <a:schemeClr val="tx1">
                              <a:lumMod val="50000"/>
                              <a:lumOff val="50000"/>
                            </a:schemeClr>
                          </a:solidFill>
                          <a:latin typeface="Century Gothic" panose="020B0502020202020204" pitchFamily="34" charset="0"/>
                        </a:rPr>
                        <a:t>Any necessary permits or licenses required for the event.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6192290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SAFETY MEASURES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tc>
                  <a:txBody>
                    <a:bodyPr/>
                    <a:lstStyle/>
                    <a:p>
                      <a:r>
                        <a:rPr lang="en-US" sz="1400" b="0" dirty="0">
                          <a:solidFill>
                            <a:schemeClr val="tx1">
                              <a:lumMod val="50000"/>
                              <a:lumOff val="50000"/>
                            </a:schemeClr>
                          </a:solidFill>
                          <a:latin typeface="Century Gothic" panose="020B0502020202020204" pitchFamily="34" charset="0"/>
                        </a:rPr>
                        <a:t>Safety and emergency measures in place.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584742561"/>
                  </a:ext>
                </a:extLst>
              </a:tr>
            </a:tbl>
          </a:graphicData>
        </a:graphic>
      </p:graphicFrame>
      <p:pic>
        <p:nvPicPr>
          <p:cNvPr id="10" name="Graphic 9" descr="Whistle with solid fill">
            <a:extLst>
              <a:ext uri="{FF2B5EF4-FFF2-40B4-BE49-F238E27FC236}">
                <a16:creationId xmlns:a16="http://schemas.microsoft.com/office/drawing/2014/main" id="{9974251A-61B6-3DDD-9290-647A55EA016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220050" y="65820"/>
            <a:ext cx="677660" cy="677660"/>
          </a:xfrm>
          <a:prstGeom prst="rect">
            <a:avLst/>
          </a:prstGeom>
        </p:spPr>
      </p:pic>
      <p:cxnSp>
        <p:nvCxnSpPr>
          <p:cNvPr id="4" name="Straight Connector 3">
            <a:extLst>
              <a:ext uri="{FF2B5EF4-FFF2-40B4-BE49-F238E27FC236}">
                <a16:creationId xmlns:a16="http://schemas.microsoft.com/office/drawing/2014/main" id="{E82A7ACD-B497-EC4E-A24E-01F004D14B48}"/>
              </a:ext>
            </a:extLst>
          </p:cNvPr>
          <p:cNvCxnSpPr/>
          <p:nvPr/>
        </p:nvCxnSpPr>
        <p:spPr>
          <a:xfrm>
            <a:off x="266262" y="6684579"/>
            <a:ext cx="11631448" cy="0"/>
          </a:xfrm>
          <a:prstGeom prst="line">
            <a:avLst/>
          </a:prstGeom>
          <a:ln w="1905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652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BUDGET AND FINANCIALS</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22B00D2B-991F-D646-0590-6BEFBAFD3B51}"/>
              </a:ext>
            </a:extLst>
          </p:cNvPr>
          <p:cNvGraphicFramePr>
            <a:graphicFrameLocks noGrp="1"/>
          </p:cNvGraphicFramePr>
          <p:nvPr>
            <p:extLst>
              <p:ext uri="{D42A27DB-BD31-4B8C-83A1-F6EECF244321}">
                <p14:modId xmlns:p14="http://schemas.microsoft.com/office/powerpoint/2010/main" val="926726203"/>
              </p:ext>
            </p:extLst>
          </p:nvPr>
        </p:nvGraphicFramePr>
        <p:xfrm>
          <a:off x="266262" y="866810"/>
          <a:ext cx="11631448" cy="5586540"/>
        </p:xfrm>
        <a:graphic>
          <a:graphicData uri="http://schemas.openxmlformats.org/drawingml/2006/table">
            <a:tbl>
              <a:tblPr firstRow="1" bandRow="1">
                <a:tableStyleId>{5C22544A-7EE6-4342-B048-85BDC9FD1C3A}</a:tableStyleId>
              </a:tblPr>
              <a:tblGrid>
                <a:gridCol w="3153526">
                  <a:extLst>
                    <a:ext uri="{9D8B030D-6E8A-4147-A177-3AD203B41FA5}">
                      <a16:colId xmlns:a16="http://schemas.microsoft.com/office/drawing/2014/main" val="879879310"/>
                    </a:ext>
                  </a:extLst>
                </a:gridCol>
                <a:gridCol w="8477922">
                  <a:extLst>
                    <a:ext uri="{9D8B030D-6E8A-4147-A177-3AD203B41FA5}">
                      <a16:colId xmlns:a16="http://schemas.microsoft.com/office/drawing/2014/main" val="2420682684"/>
                    </a:ext>
                  </a:extLst>
                </a:gridCol>
              </a:tblGrid>
              <a:tr h="1396635">
                <a:tc>
                  <a:txBody>
                    <a:bodyPr/>
                    <a:lstStyle/>
                    <a:p>
                      <a:pPr algn="r"/>
                      <a:r>
                        <a:rPr lang="en-US" sz="1400" b="1" dirty="0">
                          <a:solidFill>
                            <a:schemeClr val="tx1">
                              <a:lumMod val="50000"/>
                              <a:lumOff val="50000"/>
                            </a:schemeClr>
                          </a:solidFill>
                          <a:latin typeface="Century Gothic" panose="020B0502020202020204" pitchFamily="34" charset="0"/>
                        </a:rPr>
                        <a:t>BUDGET OVERVIEW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tc>
                  <a:txBody>
                    <a:bodyPr/>
                    <a:lstStyle/>
                    <a:p>
                      <a:r>
                        <a:rPr lang="en-US" sz="1400" b="0" dirty="0">
                          <a:solidFill>
                            <a:schemeClr val="tx1">
                              <a:lumMod val="50000"/>
                              <a:lumOff val="50000"/>
                            </a:schemeClr>
                          </a:solidFill>
                          <a:latin typeface="Century Gothic" panose="020B0502020202020204" pitchFamily="34" charset="0"/>
                        </a:rPr>
                        <a:t>High-level overview of the budget.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extLst>
                  <a:ext uri="{0D108BD9-81ED-4DB2-BD59-A6C34878D82A}">
                    <a16:rowId xmlns:a16="http://schemas.microsoft.com/office/drawing/2014/main" val="9008879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INCOME SOURCES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tc>
                  <a:txBody>
                    <a:bodyPr/>
                    <a:lstStyle/>
                    <a:p>
                      <a:r>
                        <a:rPr lang="en-US" sz="1400" b="0" dirty="0">
                          <a:solidFill>
                            <a:schemeClr val="tx1">
                              <a:lumMod val="50000"/>
                              <a:lumOff val="50000"/>
                            </a:schemeClr>
                          </a:solidFill>
                          <a:latin typeface="Century Gothic" panose="020B0502020202020204" pitchFamily="34" charset="0"/>
                        </a:rPr>
                        <a:t>Expected income sources (e.g., ticket sales, sponsorships, merchandise).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extLst>
                  <a:ext uri="{0D108BD9-81ED-4DB2-BD59-A6C34878D82A}">
                    <a16:rowId xmlns:a16="http://schemas.microsoft.com/office/drawing/2014/main" val="3353366089"/>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EXPENSES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tc>
                  <a:txBody>
                    <a:bodyPr/>
                    <a:lstStyle/>
                    <a:p>
                      <a:r>
                        <a:rPr lang="en-US" sz="1400" b="0" dirty="0">
                          <a:solidFill>
                            <a:schemeClr val="tx1">
                              <a:lumMod val="50000"/>
                              <a:lumOff val="50000"/>
                            </a:schemeClr>
                          </a:solidFill>
                          <a:latin typeface="Century Gothic" panose="020B0502020202020204" pitchFamily="34" charset="0"/>
                        </a:rPr>
                        <a:t>Major expenses (e.g., venue, equipment, marketing).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extLst>
                  <a:ext uri="{0D108BD9-81ED-4DB2-BD59-A6C34878D82A}">
                    <a16:rowId xmlns:a16="http://schemas.microsoft.com/office/drawing/2014/main" val="16192290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FINANCIAL PROJECTIONS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tc>
                  <a:txBody>
                    <a:bodyPr/>
                    <a:lstStyle/>
                    <a:p>
                      <a:r>
                        <a:rPr lang="en-US" sz="1400" b="0" dirty="0">
                          <a:solidFill>
                            <a:schemeClr val="tx1">
                              <a:lumMod val="50000"/>
                              <a:lumOff val="50000"/>
                            </a:schemeClr>
                          </a:solidFill>
                          <a:latin typeface="Century Gothic" panose="020B0502020202020204" pitchFamily="34" charset="0"/>
                        </a:rPr>
                        <a:t>Financial projections or break-even analysis.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extLst>
                  <a:ext uri="{0D108BD9-81ED-4DB2-BD59-A6C34878D82A}">
                    <a16:rowId xmlns:a16="http://schemas.microsoft.com/office/drawing/2014/main" val="584742561"/>
                  </a:ext>
                </a:extLst>
              </a:tr>
            </a:tbl>
          </a:graphicData>
        </a:graphic>
      </p:graphicFrame>
      <p:pic>
        <p:nvPicPr>
          <p:cNvPr id="10" name="Graphic 9" descr="Whistle with solid fill">
            <a:extLst>
              <a:ext uri="{FF2B5EF4-FFF2-40B4-BE49-F238E27FC236}">
                <a16:creationId xmlns:a16="http://schemas.microsoft.com/office/drawing/2014/main" id="{9974251A-61B6-3DDD-9290-647A55EA016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220050" y="65820"/>
            <a:ext cx="677660" cy="677660"/>
          </a:xfrm>
          <a:prstGeom prst="rect">
            <a:avLst/>
          </a:prstGeom>
        </p:spPr>
      </p:pic>
      <p:cxnSp>
        <p:nvCxnSpPr>
          <p:cNvPr id="4" name="Straight Connector 3">
            <a:extLst>
              <a:ext uri="{FF2B5EF4-FFF2-40B4-BE49-F238E27FC236}">
                <a16:creationId xmlns:a16="http://schemas.microsoft.com/office/drawing/2014/main" id="{D7381B8B-1A79-E309-6FE4-05DA169F61E6}"/>
              </a:ext>
            </a:extLst>
          </p:cNvPr>
          <p:cNvCxnSpPr/>
          <p:nvPr/>
        </p:nvCxnSpPr>
        <p:spPr>
          <a:xfrm>
            <a:off x="266262" y="6684579"/>
            <a:ext cx="11631448" cy="0"/>
          </a:xfrm>
          <a:prstGeom prst="line">
            <a:avLst/>
          </a:prstGeom>
          <a:ln w="1905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441127"/>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357</TotalTime>
  <Words>605</Words>
  <Application>Microsoft Macintosh PowerPoint</Application>
  <PresentationFormat>Widescreen</PresentationFormat>
  <Paragraphs>94</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28</cp:revision>
  <dcterms:created xsi:type="dcterms:W3CDTF">2022-05-22T18:55:25Z</dcterms:created>
  <dcterms:modified xsi:type="dcterms:W3CDTF">2024-07-14T07:14:43Z</dcterms:modified>
</cp:coreProperties>
</file>