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342" r:id="rId2"/>
    <p:sldId id="384" r:id="rId3"/>
    <p:sldId id="353" r:id="rId4"/>
    <p:sldId id="354" r:id="rId5"/>
    <p:sldId id="386" r:id="rId6"/>
    <p:sldId id="379" r:id="rId7"/>
    <p:sldId id="378" r:id="rId8"/>
    <p:sldId id="385" r:id="rId9"/>
    <p:sldId id="382" r:id="rId10"/>
    <p:sldId id="383" r:id="rId11"/>
    <p:sldId id="370" r:id="rId12"/>
    <p:sldId id="29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E9AB"/>
    <a:srgbClr val="E0EA88"/>
    <a:srgbClr val="AAE9E9"/>
    <a:srgbClr val="B0F2F6"/>
    <a:srgbClr val="AF4BFA"/>
    <a:srgbClr val="FCF1C3"/>
    <a:srgbClr val="E9CF9C"/>
    <a:srgbClr val="F7F9FB"/>
    <a:srgbClr val="F9F9F9"/>
    <a:srgbClr val="FCF8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73" autoAdjust="0"/>
    <p:restoredTop sz="86447"/>
  </p:normalViewPr>
  <p:slideViewPr>
    <p:cSldViewPr snapToGrid="0" snapToObjects="1">
      <p:cViewPr varScale="1">
        <p:scale>
          <a:sx n="128" d="100"/>
          <a:sy n="128" d="100"/>
        </p:scale>
        <p:origin x="744"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3" Type="http://schemas.openxmlformats.org/officeDocument/2006/relationships/slide" Target="slides/slide5.xml"/><Relationship Id="rId7" Type="http://schemas.openxmlformats.org/officeDocument/2006/relationships/slide" Target="slides/slide9.xml"/><Relationship Id="rId2" Type="http://schemas.openxmlformats.org/officeDocument/2006/relationships/slide" Target="slides/slide4.xml"/><Relationship Id="rId1" Type="http://schemas.openxmlformats.org/officeDocument/2006/relationships/slide" Target="slides/slide3.xml"/><Relationship Id="rId6" Type="http://schemas.openxmlformats.org/officeDocument/2006/relationships/slide" Target="slides/slide8.xml"/><Relationship Id="rId5" Type="http://schemas.openxmlformats.org/officeDocument/2006/relationships/slide" Target="slides/slide7.xml"/><Relationship Id="rId10" Type="http://schemas.openxmlformats.org/officeDocument/2006/relationships/slide" Target="slides/slide12.xml"/><Relationship Id="rId4" Type="http://schemas.openxmlformats.org/officeDocument/2006/relationships/slide" Target="slides/slide6.xml"/><Relationship Id="rId9"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6/17/22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8341148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4112506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18964135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5990161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992473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22580607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2541589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6/17/22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6/17/22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6/17/22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6/17/22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6/17/22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6/17/22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6/17/22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6/17/22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6/17/22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480&amp;utm_source=integrated+content&amp;utm_campaign=/content/six-sigma-project-charter&amp;utm_medium=Six+Sigma+Project+Charter+Blank+powerpoint+11480&amp;lpa=Six+Sigma+Project+Charter+Blank+powerpoint+11480&amp;lx=PFpZZjisDNTS-Ddigi3MyABAgeTPLDIL8TQRu558b7w"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7.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4.xml"/><Relationship Id="rId5" Type="http://schemas.openxmlformats.org/officeDocument/2006/relationships/slide" Target="slide6.xml"/><Relationship Id="rId4" Type="http://schemas.openxmlformats.org/officeDocument/2006/relationships/slide" Target="slide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alphaModFix amt="99000"/>
          </a:blip>
          <a:stretch>
            <a:fillRect/>
          </a:stretch>
        </p:blipFill>
        <p:spPr>
          <a:xfrm>
            <a:off x="7216435" y="839965"/>
            <a:ext cx="4588114" cy="5547006"/>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931425" y="253847"/>
            <a:ext cx="3887995" cy="53955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523220"/>
          </a:xfrm>
          <a:prstGeom prst="rect">
            <a:avLst/>
          </a:prstGeom>
          <a:noFill/>
        </p:spPr>
        <p:txBody>
          <a:bodyPr wrap="square" rtlCol="0">
            <a:spAutoFit/>
          </a:bodyPr>
          <a:lstStyle/>
          <a:p>
            <a:r>
              <a:rPr lang="en-US" sz="2800" b="1" dirty="0">
                <a:solidFill>
                  <a:schemeClr val="tx1">
                    <a:lumMod val="75000"/>
                    <a:lumOff val="25000"/>
                  </a:schemeClr>
                </a:solidFill>
                <a:latin typeface="Century Gothic" panose="020B0502020202020204" pitchFamily="34" charset="0"/>
              </a:rPr>
              <a:t>SIX SIGMA </a:t>
            </a:r>
            <a:r>
              <a:rPr lang="en-US" sz="2800" b="1">
                <a:solidFill>
                  <a:schemeClr val="tx1">
                    <a:lumMod val="75000"/>
                    <a:lumOff val="25000"/>
                  </a:schemeClr>
                </a:solidFill>
                <a:latin typeface="Century Gothic" panose="020B0502020202020204" pitchFamily="34" charset="0"/>
              </a:rPr>
              <a:t>PROJECT CHARTER TEMPLATE</a:t>
            </a:r>
            <a:endParaRPr lang="en-US" sz="2800" b="1" dirty="0">
              <a:solidFill>
                <a:schemeClr val="tx1">
                  <a:lumMod val="75000"/>
                  <a:lumOff val="25000"/>
                </a:schemeClr>
              </a:solidFill>
              <a:latin typeface="Century Gothic" panose="020B0502020202020204" pitchFamily="34" charset="0"/>
            </a:endParaRP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SIX SIGMA PROJECT CHARTER PRESENTATION TEMPLATE</a:t>
            </a:r>
          </a:p>
        </p:txBody>
      </p:sp>
      <p:sp>
        <p:nvSpPr>
          <p:cNvPr id="13" name="TextBox 12">
            <a:extLst>
              <a:ext uri="{FF2B5EF4-FFF2-40B4-BE49-F238E27FC236}">
                <a16:creationId xmlns:a16="http://schemas.microsoft.com/office/drawing/2014/main" id="{226E6ECB-CF92-3B4C-9578-D6C0F06A41C9}"/>
              </a:ext>
            </a:extLst>
          </p:cNvPr>
          <p:cNvSpPr txBox="1"/>
          <p:nvPr/>
        </p:nvSpPr>
        <p:spPr>
          <a:xfrm>
            <a:off x="496781" y="1861245"/>
            <a:ext cx="4588115" cy="584775"/>
          </a:xfrm>
          <a:prstGeom prst="rect">
            <a:avLst/>
          </a:prstGeom>
          <a:noFill/>
          <a:effectLst/>
        </p:spPr>
        <p:txBody>
          <a:bodyPr wrap="none" rtlCol="0">
            <a:spAutoFit/>
          </a:bodyPr>
          <a:lstStyle/>
          <a:p>
            <a:r>
              <a:rPr lang="en-US" sz="3200" dirty="0">
                <a:solidFill>
                  <a:schemeClr val="tx1">
                    <a:lumMod val="65000"/>
                    <a:lumOff val="35000"/>
                  </a:schemeClr>
                </a:solidFill>
                <a:latin typeface="Century Gothic" panose="020B0502020202020204" pitchFamily="34" charset="0"/>
              </a:rPr>
              <a:t>IMPORTANT REMINDER</a:t>
            </a:r>
          </a:p>
        </p:txBody>
      </p:sp>
      <p:sp>
        <p:nvSpPr>
          <p:cNvPr id="2" name="TextBox 1">
            <a:extLst>
              <a:ext uri="{FF2B5EF4-FFF2-40B4-BE49-F238E27FC236}">
                <a16:creationId xmlns:a16="http://schemas.microsoft.com/office/drawing/2014/main" id="{FFA070B5-1881-4970-CDC6-14557BC747D6}"/>
              </a:ext>
            </a:extLst>
          </p:cNvPr>
          <p:cNvSpPr txBox="1"/>
          <p:nvPr/>
        </p:nvSpPr>
        <p:spPr>
          <a:xfrm>
            <a:off x="491490" y="2446020"/>
            <a:ext cx="9155430" cy="3265446"/>
          </a:xfrm>
          <a:prstGeom prst="rect">
            <a:avLst/>
          </a:prstGeom>
          <a:noFill/>
        </p:spPr>
        <p:txBody>
          <a:bodyPr wrap="square" rtlCol="0">
            <a:spAutoFit/>
          </a:bodyPr>
          <a:lstStyle/>
          <a:p>
            <a:pPr>
              <a:lnSpc>
                <a:spcPct val="150000"/>
              </a:lnSpc>
            </a:pPr>
            <a:r>
              <a:rPr lang="en-US" sz="2000" dirty="0">
                <a:latin typeface="Century Gothic" panose="020B0502020202020204" pitchFamily="34" charset="0"/>
              </a:rPr>
              <a:t>A narrative written charter must be circulated and signed by the project sponsors. You can attach a completed version of this template to your narrative written charter in an effort to keep it short and concise. </a:t>
            </a:r>
          </a:p>
          <a:p>
            <a:pPr>
              <a:lnSpc>
                <a:spcPct val="150000"/>
              </a:lnSpc>
            </a:pPr>
            <a:endParaRPr lang="en-US" sz="2000" dirty="0">
              <a:latin typeface="Century Gothic" panose="020B0502020202020204" pitchFamily="34" charset="0"/>
            </a:endParaRPr>
          </a:p>
          <a:p>
            <a:pPr>
              <a:lnSpc>
                <a:spcPct val="150000"/>
              </a:lnSpc>
            </a:pPr>
            <a:r>
              <a:rPr lang="en-US" sz="2000" dirty="0">
                <a:latin typeface="Century Gothic" panose="020B0502020202020204" pitchFamily="34" charset="0"/>
              </a:rPr>
              <a:t>Please make sure you meet with the project team and sponsors before completing this template. Much of the information required will need to come from a discussion with team members and sponsors. </a:t>
            </a:r>
          </a:p>
        </p:txBody>
      </p:sp>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RISKS, CONSTRAINTS, &amp; ASSUMPTIONS</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5921814" cy="461665"/>
          </a:xfrm>
          <a:prstGeom prst="rect">
            <a:avLst/>
          </a:prstGeom>
          <a:noFill/>
        </p:spPr>
        <p:txBody>
          <a:bodyPr wrap="none" rtlCol="0">
            <a:spAutoFit/>
          </a:bodyPr>
          <a:lstStyle/>
          <a:p>
            <a:r>
              <a:rPr lang="en-US" sz="2400" dirty="0">
                <a:solidFill>
                  <a:schemeClr val="bg1">
                    <a:lumMod val="65000"/>
                  </a:schemeClr>
                </a:solidFill>
                <a:latin typeface="Century Gothic" panose="020B0502020202020204" pitchFamily="34" charset="0"/>
              </a:rPr>
              <a:t>7. </a:t>
            </a:r>
            <a:r>
              <a:rPr lang="en-US" sz="2400" dirty="0">
                <a:solidFill>
                  <a:schemeClr val="tx1">
                    <a:lumMod val="65000"/>
                    <a:lumOff val="35000"/>
                  </a:schemeClr>
                </a:solidFill>
                <a:latin typeface="Century Gothic" panose="020B0502020202020204" pitchFamily="34" charset="0"/>
              </a:rPr>
              <a:t>RISKS, CONSTRAINTS &amp; ASSUMPTIONS</a:t>
            </a:r>
          </a:p>
        </p:txBody>
      </p:sp>
      <p:graphicFrame>
        <p:nvGraphicFramePr>
          <p:cNvPr id="4" name="Table 3">
            <a:extLst>
              <a:ext uri="{FF2B5EF4-FFF2-40B4-BE49-F238E27FC236}">
                <a16:creationId xmlns:a16="http://schemas.microsoft.com/office/drawing/2014/main" id="{8753E2D6-08E7-4F28-9E2A-A9EAF1B07DCB}"/>
              </a:ext>
            </a:extLst>
          </p:cNvPr>
          <p:cNvGraphicFramePr>
            <a:graphicFrameLocks noGrp="1"/>
          </p:cNvGraphicFramePr>
          <p:nvPr>
            <p:extLst>
              <p:ext uri="{D42A27DB-BD31-4B8C-83A1-F6EECF244321}">
                <p14:modId xmlns:p14="http://schemas.microsoft.com/office/powerpoint/2010/main" val="1073764077"/>
              </p:ext>
            </p:extLst>
          </p:nvPr>
        </p:nvGraphicFramePr>
        <p:xfrm>
          <a:off x="472698" y="710065"/>
          <a:ext cx="9448800" cy="4194810"/>
        </p:xfrm>
        <a:graphic>
          <a:graphicData uri="http://schemas.openxmlformats.org/drawingml/2006/table">
            <a:tbl>
              <a:tblPr/>
              <a:tblGrid>
                <a:gridCol w="1967708">
                  <a:extLst>
                    <a:ext uri="{9D8B030D-6E8A-4147-A177-3AD203B41FA5}">
                      <a16:colId xmlns:a16="http://schemas.microsoft.com/office/drawing/2014/main" val="1881596487"/>
                    </a:ext>
                  </a:extLst>
                </a:gridCol>
                <a:gridCol w="7481092">
                  <a:extLst>
                    <a:ext uri="{9D8B030D-6E8A-4147-A177-3AD203B41FA5}">
                      <a16:colId xmlns:a16="http://schemas.microsoft.com/office/drawing/2014/main" val="619396767"/>
                    </a:ext>
                  </a:extLst>
                </a:gridCol>
              </a:tblGrid>
              <a:tr h="1398270">
                <a:tc>
                  <a:txBody>
                    <a:bodyPr/>
                    <a:lstStyle/>
                    <a:p>
                      <a:pPr algn="l" fontAlgn="ctr"/>
                      <a:r>
                        <a:rPr lang="en-US" sz="1400" b="0" i="0" u="none" strike="noStrike" dirty="0">
                          <a:solidFill>
                            <a:srgbClr val="000000"/>
                          </a:solidFill>
                          <a:effectLst/>
                          <a:latin typeface="Century Gothic" panose="020B0502020202020204" pitchFamily="34" charset="0"/>
                        </a:rPr>
                        <a:t>RISKS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578898126"/>
                  </a:ext>
                </a:extLst>
              </a:tr>
              <a:tr h="1398270">
                <a:tc>
                  <a:txBody>
                    <a:bodyPr/>
                    <a:lstStyle/>
                    <a:p>
                      <a:pPr algn="l" rtl="0" fontAlgn="ctr"/>
                      <a:r>
                        <a:rPr lang="en-US" sz="1400" b="0" i="0" u="none" strike="noStrike" dirty="0">
                          <a:solidFill>
                            <a:srgbClr val="000000"/>
                          </a:solidFill>
                          <a:effectLst/>
                          <a:latin typeface="Century Gothic" panose="020B0502020202020204" pitchFamily="34" charset="0"/>
                        </a:rPr>
                        <a:t>CONSTRAINTS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40000"/>
                        <a:lumOff val="60000"/>
                      </a:schemeClr>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38779886"/>
                  </a:ext>
                </a:extLst>
              </a:tr>
              <a:tr h="1398270">
                <a:tc>
                  <a:txBody>
                    <a:bodyPr/>
                    <a:lstStyle/>
                    <a:p>
                      <a:pPr algn="l" fontAlgn="ctr"/>
                      <a:r>
                        <a:rPr lang="en-US" sz="1400" b="0" i="0" u="none" strike="noStrike" dirty="0">
                          <a:solidFill>
                            <a:srgbClr val="000000"/>
                          </a:solidFill>
                          <a:effectLst/>
                          <a:latin typeface="Century Gothic" panose="020B0502020202020204" pitchFamily="34" charset="0"/>
                        </a:rPr>
                        <a:t>ASSUMPTIONS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5702115"/>
                  </a:ext>
                </a:extLst>
              </a:tr>
            </a:tbl>
          </a:graphicData>
        </a:graphic>
      </p:graphicFrame>
    </p:spTree>
    <p:extLst>
      <p:ext uri="{BB962C8B-B14F-4D97-AF65-F5344CB8AC3E}">
        <p14:creationId xmlns:p14="http://schemas.microsoft.com/office/powerpoint/2010/main" val="1520620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2" name="Picture 41" descr="Shape&#10;&#10;Description automatically generated">
            <a:extLst>
              <a:ext uri="{FF2B5EF4-FFF2-40B4-BE49-F238E27FC236}">
                <a16:creationId xmlns:a16="http://schemas.microsoft.com/office/drawing/2014/main" id="{4F8DBF08-5538-A71F-2D7E-73ECE8FC4053}"/>
              </a:ext>
            </a:extLst>
          </p:cNvPr>
          <p:cNvPicPr>
            <a:picLocks noChangeAspect="1"/>
          </p:cNvPicPr>
          <p:nvPr/>
        </p:nvPicPr>
        <p:blipFill>
          <a:blip r:embed="rId3">
            <a:alphaModFix amt="99000"/>
          </a:blip>
          <a:stretch>
            <a:fillRect/>
          </a:stretch>
        </p:blipFill>
        <p:spPr>
          <a:xfrm>
            <a:off x="7107105" y="255512"/>
            <a:ext cx="4997547" cy="6042008"/>
          </a:xfrm>
          <a:prstGeom prst="rect">
            <a:avLst/>
          </a:prstGeom>
        </p:spPr>
      </p:pic>
      <p:sp>
        <p:nvSpPr>
          <p:cNvPr id="39" name="Rectangle 7">
            <a:extLst>
              <a:ext uri="{FF2B5EF4-FFF2-40B4-BE49-F238E27FC236}">
                <a16:creationId xmlns:a16="http://schemas.microsoft.com/office/drawing/2014/main" id="{C5C9822A-2673-EF4B-83F8-7225B1732D23}"/>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0" name="Parallelogram 39">
            <a:extLst>
              <a:ext uri="{FF2B5EF4-FFF2-40B4-BE49-F238E27FC236}">
                <a16:creationId xmlns:a16="http://schemas.microsoft.com/office/drawing/2014/main" id="{CEEE06DA-2C33-C84F-940E-6D7DB4C078C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381A0FB2-B8D0-CA42-B368-F7E708F385C5}"/>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PREPARED BY</a:t>
            </a:r>
            <a:endParaRPr lang="en-US" dirty="0">
              <a:solidFill>
                <a:schemeClr val="bg1"/>
              </a:solidFill>
              <a:latin typeface="Century Gothic" panose="020B0502020202020204" pitchFamily="34" charset="0"/>
              <a:ea typeface="Arial" charset="0"/>
              <a:cs typeface="Arial" charset="0"/>
            </a:endParaRPr>
          </a:p>
        </p:txBody>
      </p:sp>
      <p:graphicFrame>
        <p:nvGraphicFramePr>
          <p:cNvPr id="45" name="Table 44">
            <a:extLst>
              <a:ext uri="{FF2B5EF4-FFF2-40B4-BE49-F238E27FC236}">
                <a16:creationId xmlns:a16="http://schemas.microsoft.com/office/drawing/2014/main" id="{9EC24629-596C-6F43-9073-88FDEC0A7652}"/>
              </a:ext>
            </a:extLst>
          </p:cNvPr>
          <p:cNvGraphicFramePr>
            <a:graphicFrameLocks noGrp="1"/>
          </p:cNvGraphicFramePr>
          <p:nvPr>
            <p:extLst>
              <p:ext uri="{D42A27DB-BD31-4B8C-83A1-F6EECF244321}">
                <p14:modId xmlns:p14="http://schemas.microsoft.com/office/powerpoint/2010/main" val="3129515996"/>
              </p:ext>
            </p:extLst>
          </p:nvPr>
        </p:nvGraphicFramePr>
        <p:xfrm>
          <a:off x="408789" y="785168"/>
          <a:ext cx="8100723" cy="994795"/>
        </p:xfrm>
        <a:graphic>
          <a:graphicData uri="http://schemas.openxmlformats.org/drawingml/2006/table">
            <a:tbl>
              <a:tblPr firstRow="1" firstCol="1" bandRow="1">
                <a:tableStyleId>{5C22544A-7EE6-4342-B048-85BDC9FD1C3A}</a:tableStyleId>
              </a:tblPr>
              <a:tblGrid>
                <a:gridCol w="1966364">
                  <a:extLst>
                    <a:ext uri="{9D8B030D-6E8A-4147-A177-3AD203B41FA5}">
                      <a16:colId xmlns:a16="http://schemas.microsoft.com/office/drawing/2014/main" val="1352701077"/>
                    </a:ext>
                  </a:extLst>
                </a:gridCol>
                <a:gridCol w="3962400">
                  <a:extLst>
                    <a:ext uri="{9D8B030D-6E8A-4147-A177-3AD203B41FA5}">
                      <a16:colId xmlns:a16="http://schemas.microsoft.com/office/drawing/2014/main" val="1056840554"/>
                    </a:ext>
                  </a:extLst>
                </a:gridCol>
                <a:gridCol w="2171959">
                  <a:extLst>
                    <a:ext uri="{9D8B030D-6E8A-4147-A177-3AD203B41FA5}">
                      <a16:colId xmlns:a16="http://schemas.microsoft.com/office/drawing/2014/main" val="3764831040"/>
                    </a:ext>
                  </a:extLst>
                </a:gridCol>
              </a:tblGrid>
              <a:tr h="240445">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PREPARED BY</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TITLE</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DATE</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07552269"/>
                  </a:ext>
                </a:extLst>
              </a:tr>
              <a:tr h="754350">
                <a:tc>
                  <a:txBody>
                    <a:bodyPr/>
                    <a:lstStyle/>
                    <a:p>
                      <a:pPr marL="0" marR="0">
                        <a:lnSpc>
                          <a:spcPct val="107000"/>
                        </a:lnSpc>
                        <a:spcBef>
                          <a:spcPts val="300"/>
                        </a:spcBef>
                        <a:spcAft>
                          <a:spcPts val="300"/>
                        </a:spcAft>
                      </a:pPr>
                      <a:r>
                        <a:rPr lang="en-US" sz="1400" dirty="0">
                          <a:solidFill>
                            <a:schemeClr val="tx1"/>
                          </a:solidFill>
                          <a:effectLst/>
                          <a:latin typeface="Century Gothic" panose="020B0502020202020204" pitchFamily="34" charset="0"/>
                        </a:rPr>
                        <a:t> </a:t>
                      </a:r>
                      <a:endParaRPr lang="en-US" sz="14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400" dirty="0">
                          <a:solidFill>
                            <a:schemeClr val="tx1"/>
                          </a:solidFill>
                          <a:effectLst/>
                          <a:latin typeface="Century Gothic" panose="020B0502020202020204" pitchFamily="34" charset="0"/>
                        </a:rPr>
                        <a:t> </a:t>
                      </a:r>
                      <a:endParaRPr lang="en-US" sz="14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endParaRPr lang="en-US" sz="14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alpha val="51000"/>
                      </a:srgbClr>
                    </a:solidFill>
                  </a:tcPr>
                </a:tc>
                <a:extLst>
                  <a:ext uri="{0D108BD9-81ED-4DB2-BD59-A6C34878D82A}">
                    <a16:rowId xmlns:a16="http://schemas.microsoft.com/office/drawing/2014/main" val="1429936180"/>
                  </a:ext>
                </a:extLst>
              </a:tr>
            </a:tbl>
          </a:graphicData>
        </a:graphic>
      </p:graphicFrame>
      <p:sp>
        <p:nvSpPr>
          <p:cNvPr id="38" name="TextBox 37">
            <a:extLst>
              <a:ext uri="{FF2B5EF4-FFF2-40B4-BE49-F238E27FC236}">
                <a16:creationId xmlns:a16="http://schemas.microsoft.com/office/drawing/2014/main" id="{E36FEB26-6347-CD41-956A-B259185DAC9B}"/>
              </a:ext>
            </a:extLst>
          </p:cNvPr>
          <p:cNvSpPr txBox="1"/>
          <p:nvPr/>
        </p:nvSpPr>
        <p:spPr>
          <a:xfrm>
            <a:off x="367748" y="248400"/>
            <a:ext cx="2496196" cy="461665"/>
          </a:xfrm>
          <a:prstGeom prst="rect">
            <a:avLst/>
          </a:prstGeom>
          <a:noFill/>
        </p:spPr>
        <p:txBody>
          <a:bodyPr wrap="none" rtlCol="0">
            <a:spAutoFit/>
          </a:bodyPr>
          <a:lstStyle/>
          <a:p>
            <a:r>
              <a:rPr lang="en-US" sz="2400" dirty="0">
                <a:solidFill>
                  <a:schemeClr val="bg1">
                    <a:lumMod val="65000"/>
                  </a:schemeClr>
                </a:solidFill>
                <a:latin typeface="Century Gothic" panose="020B0502020202020204" pitchFamily="34" charset="0"/>
              </a:rPr>
              <a:t>8. </a:t>
            </a:r>
            <a:r>
              <a:rPr lang="en-US" sz="2400" dirty="0">
                <a:solidFill>
                  <a:schemeClr val="tx1">
                    <a:lumMod val="65000"/>
                    <a:lumOff val="35000"/>
                  </a:schemeClr>
                </a:solidFill>
                <a:latin typeface="Century Gothic" panose="020B0502020202020204" pitchFamily="34" charset="0"/>
              </a:rPr>
              <a:t>PREPARED BY</a:t>
            </a:r>
          </a:p>
        </p:txBody>
      </p:sp>
    </p:spTree>
    <p:extLst>
      <p:ext uri="{BB962C8B-B14F-4D97-AF65-F5344CB8AC3E}">
        <p14:creationId xmlns:p14="http://schemas.microsoft.com/office/powerpoint/2010/main" val="57605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alphaModFix amt="50000"/>
          </a:blip>
          <a:stretch>
            <a:fillRect/>
          </a:stretch>
        </p:blipFill>
        <p:spPr>
          <a:xfrm>
            <a:off x="7107105" y="255512"/>
            <a:ext cx="4997547" cy="6042008"/>
          </a:xfrm>
          <a:prstGeom prst="rect">
            <a:avLst/>
          </a:prstGeom>
        </p:spPr>
      </p:pic>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2800350" y="6477000"/>
            <a:ext cx="894689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SIX SIGMA PROJECT CHARTER  |   GENERAL PROJECT INFORMATION</a:t>
            </a:r>
          </a:p>
        </p:txBody>
      </p:sp>
      <p:graphicFrame>
        <p:nvGraphicFramePr>
          <p:cNvPr id="5" name="Table 4">
            <a:extLst>
              <a:ext uri="{FF2B5EF4-FFF2-40B4-BE49-F238E27FC236}">
                <a16:creationId xmlns:a16="http://schemas.microsoft.com/office/drawing/2014/main" id="{E4E1EF1D-44E9-405A-962E-9662EEC24BF0}"/>
              </a:ext>
            </a:extLst>
          </p:cNvPr>
          <p:cNvGraphicFramePr>
            <a:graphicFrameLocks noGrp="1"/>
          </p:cNvGraphicFramePr>
          <p:nvPr>
            <p:extLst>
              <p:ext uri="{D42A27DB-BD31-4B8C-83A1-F6EECF244321}">
                <p14:modId xmlns:p14="http://schemas.microsoft.com/office/powerpoint/2010/main" val="712308755"/>
              </p:ext>
            </p:extLst>
          </p:nvPr>
        </p:nvGraphicFramePr>
        <p:xfrm>
          <a:off x="168967" y="1908313"/>
          <a:ext cx="11678478" cy="4194314"/>
        </p:xfrm>
        <a:graphic>
          <a:graphicData uri="http://schemas.openxmlformats.org/drawingml/2006/table">
            <a:tbl>
              <a:tblPr/>
              <a:tblGrid>
                <a:gridCol w="290244">
                  <a:extLst>
                    <a:ext uri="{9D8B030D-6E8A-4147-A177-3AD203B41FA5}">
                      <a16:colId xmlns:a16="http://schemas.microsoft.com/office/drawing/2014/main" val="3077314378"/>
                    </a:ext>
                  </a:extLst>
                </a:gridCol>
                <a:gridCol w="2371593">
                  <a:extLst>
                    <a:ext uri="{9D8B030D-6E8A-4147-A177-3AD203B41FA5}">
                      <a16:colId xmlns:a16="http://schemas.microsoft.com/office/drawing/2014/main" val="3974924313"/>
                    </a:ext>
                  </a:extLst>
                </a:gridCol>
                <a:gridCol w="2371593">
                  <a:extLst>
                    <a:ext uri="{9D8B030D-6E8A-4147-A177-3AD203B41FA5}">
                      <a16:colId xmlns:a16="http://schemas.microsoft.com/office/drawing/2014/main" val="1781912408"/>
                    </a:ext>
                  </a:extLst>
                </a:gridCol>
                <a:gridCol w="1638349">
                  <a:extLst>
                    <a:ext uri="{9D8B030D-6E8A-4147-A177-3AD203B41FA5}">
                      <a16:colId xmlns:a16="http://schemas.microsoft.com/office/drawing/2014/main" val="2801501734"/>
                    </a:ext>
                  </a:extLst>
                </a:gridCol>
                <a:gridCol w="2543450">
                  <a:extLst>
                    <a:ext uri="{9D8B030D-6E8A-4147-A177-3AD203B41FA5}">
                      <a16:colId xmlns:a16="http://schemas.microsoft.com/office/drawing/2014/main" val="1833642973"/>
                    </a:ext>
                  </a:extLst>
                </a:gridCol>
                <a:gridCol w="2463249">
                  <a:extLst>
                    <a:ext uri="{9D8B030D-6E8A-4147-A177-3AD203B41FA5}">
                      <a16:colId xmlns:a16="http://schemas.microsoft.com/office/drawing/2014/main" val="3405722606"/>
                    </a:ext>
                  </a:extLst>
                </a:gridCol>
              </a:tblGrid>
              <a:tr h="318757">
                <a:tc rowSpan="8">
                  <a:txBody>
                    <a:bodyPr/>
                    <a:lstStyle/>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noFill/>
                  </a:tcPr>
                </a:tc>
                <a:tc gridSpan="3">
                  <a:txBody>
                    <a:bodyPr/>
                    <a:lstStyle/>
                    <a:p>
                      <a:pPr algn="l" fontAlgn="b"/>
                      <a:r>
                        <a:rPr lang="en-US" sz="1000" b="0" i="0" u="none" strike="noStrike" dirty="0">
                          <a:solidFill>
                            <a:srgbClr val="000000"/>
                          </a:solidFill>
                          <a:effectLst/>
                          <a:latin typeface="Century Gothic" panose="020B0502020202020204" pitchFamily="34" charset="0"/>
                        </a:rPr>
                        <a:t>PROJECT NAME</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a:txBody>
                    <a:bodyPr/>
                    <a:lstStyle/>
                    <a:p>
                      <a:pPr algn="ctr" fontAlgn="b"/>
                      <a:r>
                        <a:rPr lang="en-US" sz="1000" b="0" i="0" u="none" strike="noStrike" dirty="0">
                          <a:solidFill>
                            <a:srgbClr val="000000"/>
                          </a:solidFill>
                          <a:effectLst/>
                          <a:latin typeface="Century Gothic" panose="020B0502020202020204" pitchFamily="34" charset="0"/>
                        </a:rPr>
                        <a:t>PROJECT MANAGER</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Century Gothic" panose="020B0502020202020204" pitchFamily="34" charset="0"/>
                        </a:rPr>
                        <a:t>PROJECT SPONSOR</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066972825"/>
                  </a:ext>
                </a:extLst>
              </a:tr>
              <a:tr h="79689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en-US" sz="16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hMerge="1">
                  <a:txBody>
                    <a:bodyPr/>
                    <a:lstStyle/>
                    <a:p>
                      <a:endParaRPr lang="en-US"/>
                    </a:p>
                  </a:txBody>
                  <a:tcPr/>
                </a:tc>
                <a:tc hMerge="1">
                  <a:txBody>
                    <a:bodyPr/>
                    <a:lstStyle/>
                    <a:p>
                      <a:endParaRPr lang="en-US"/>
                    </a:p>
                  </a:txBody>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600558998"/>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gridSpan="2">
                  <a:txBody>
                    <a:bodyPr/>
                    <a:lstStyle/>
                    <a:p>
                      <a:pPr algn="l" fontAlgn="b"/>
                      <a:r>
                        <a:rPr lang="en-US" sz="1000" b="0" i="0" u="none" strike="noStrike">
                          <a:solidFill>
                            <a:srgbClr val="000000"/>
                          </a:solidFill>
                          <a:effectLst/>
                          <a:latin typeface="Century Gothic" panose="020B0502020202020204" pitchFamily="34" charset="0"/>
                        </a:rPr>
                        <a:t>EMAIL</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tc>
                  <a:txBody>
                    <a:bodyPr/>
                    <a:lstStyle/>
                    <a:p>
                      <a:pPr algn="ctr" fontAlgn="b"/>
                      <a:r>
                        <a:rPr lang="en-US" sz="1000" b="0" i="0" u="none" strike="noStrike">
                          <a:solidFill>
                            <a:srgbClr val="000000"/>
                          </a:solidFill>
                          <a:effectLst/>
                          <a:latin typeface="Century Gothic" panose="020B0502020202020204" pitchFamily="34" charset="0"/>
                        </a:rPr>
                        <a:t>PHONE</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gridSpan="2">
                  <a:txBody>
                    <a:bodyPr/>
                    <a:lstStyle/>
                    <a:p>
                      <a:pPr algn="l" fontAlgn="b"/>
                      <a:r>
                        <a:rPr lang="en-US" sz="1000" b="0" i="0" u="none" strike="noStrike" dirty="0">
                          <a:solidFill>
                            <a:srgbClr val="000000"/>
                          </a:solidFill>
                          <a:effectLst/>
                          <a:latin typeface="Century Gothic" panose="020B0502020202020204" pitchFamily="34" charset="0"/>
                        </a:rPr>
                        <a:t>ORGANIZATIONAL UNIT</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3463511437"/>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a:txBody>
                    <a:bodyPr/>
                    <a:lstStyle/>
                    <a:p>
                      <a:pPr algn="ctr" fontAlgn="ctr"/>
                      <a:r>
                        <a:rPr lang="en-US" sz="1100" b="0" i="0" u="none" strike="noStrike" dirty="0">
                          <a:solidFill>
                            <a:srgbClr val="000000"/>
                          </a:solidFill>
                          <a:effectLst/>
                          <a:latin typeface="Century Gothic" panose="020B0502020202020204" pitchFamily="34" charset="0"/>
                        </a:rPr>
                        <a:t>000-000-0000</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hMerge="1">
                  <a:txBody>
                    <a:bodyPr/>
                    <a:lstStyle/>
                    <a:p>
                      <a:endParaRPr lang="en-US"/>
                    </a:p>
                  </a:txBody>
                  <a:tcPr/>
                </a:tc>
                <a:extLst>
                  <a:ext uri="{0D108BD9-81ED-4DB2-BD59-A6C34878D82A}">
                    <a16:rowId xmlns:a16="http://schemas.microsoft.com/office/drawing/2014/main" val="1186911167"/>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entury Gothic" panose="020B0502020202020204" pitchFamily="34" charset="0"/>
                        </a:rPr>
                        <a:t>GREEN BELTS ASSIGNED</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Century Gothic" panose="020B0502020202020204" pitchFamily="34" charset="0"/>
                        </a:rPr>
                        <a:t>EXPECTED START DATE</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Century Gothic" panose="020B0502020202020204" pitchFamily="34" charset="0"/>
                        </a:rPr>
                        <a:t>EXPECTED COMPLETION DATE</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40539555"/>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Century Gothic" panose="020B0502020202020204" pitchFamily="34" charset="0"/>
                        </a:rPr>
                        <a:t>00/00/00</a:t>
                      </a: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Century Gothic" panose="020B0502020202020204" pitchFamily="34" charset="0"/>
                        </a:rPr>
                        <a:t>00/00/00</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4060387299"/>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entury Gothic" panose="020B0502020202020204" pitchFamily="34" charset="0"/>
                        </a:rPr>
                        <a:t>BLACK BELTS ASSIGNED</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Century Gothic" panose="020B0502020202020204" pitchFamily="34" charset="0"/>
                        </a:rPr>
                        <a:t>EXPECTED SAVINGS</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Century Gothic" panose="020B0502020202020204" pitchFamily="34" charset="0"/>
                        </a:rPr>
                        <a:t>ESTIMATED COSTS</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383735057"/>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hMerge="1">
                  <a:txBody>
                    <a:bodyPr/>
                    <a:lstStyle/>
                    <a:p>
                      <a:endParaRPr lang="en-US"/>
                    </a:p>
                  </a:txBody>
                  <a:tcPr/>
                </a:tc>
                <a:tc>
                  <a:txBody>
                    <a:bodyPr/>
                    <a:lstStyle/>
                    <a:p>
                      <a:pPr algn="ctr" fontAlgn="ctr"/>
                      <a:r>
                        <a:rPr lang="en-US" sz="1100" b="0" i="0" u="none" strike="noStrike" dirty="0">
                          <a:solidFill>
                            <a:srgbClr val="000000"/>
                          </a:solidFill>
                          <a:effectLst/>
                          <a:latin typeface="Century Gothic" panose="020B0502020202020204" pitchFamily="34" charset="0"/>
                        </a:rPr>
                        <a:t>$0.00</a:t>
                      </a: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Century Gothic" panose="020B0502020202020204" pitchFamily="34" charset="0"/>
                        </a:rPr>
                        <a:t>$0.00</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2191298514"/>
                  </a:ext>
                </a:extLst>
              </a:tr>
            </a:tbl>
          </a:graphicData>
        </a:graphic>
      </p:graphicFrame>
      <p:sp>
        <p:nvSpPr>
          <p:cNvPr id="13" name="TextBox 12">
            <a:extLst>
              <a:ext uri="{FF2B5EF4-FFF2-40B4-BE49-F238E27FC236}">
                <a16:creationId xmlns:a16="http://schemas.microsoft.com/office/drawing/2014/main" id="{226E6ECB-CF92-3B4C-9578-D6C0F06A41C9}"/>
              </a:ext>
            </a:extLst>
          </p:cNvPr>
          <p:cNvSpPr txBox="1"/>
          <p:nvPr/>
        </p:nvSpPr>
        <p:spPr>
          <a:xfrm>
            <a:off x="367747" y="1400027"/>
            <a:ext cx="5178021"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GENERAL PROJECT INFORMATION</a:t>
            </a:r>
          </a:p>
        </p:txBody>
      </p:sp>
      <p:sp>
        <p:nvSpPr>
          <p:cNvPr id="8" name="TextBox 7">
            <a:extLst>
              <a:ext uri="{FF2B5EF4-FFF2-40B4-BE49-F238E27FC236}">
                <a16:creationId xmlns:a16="http://schemas.microsoft.com/office/drawing/2014/main" id="{AB4AEEF8-037F-E54D-564F-EB7AD7F4CC87}"/>
              </a:ext>
            </a:extLst>
          </p:cNvPr>
          <p:cNvSpPr txBox="1"/>
          <p:nvPr/>
        </p:nvSpPr>
        <p:spPr>
          <a:xfrm>
            <a:off x="346167" y="253847"/>
            <a:ext cx="6950745" cy="523220"/>
          </a:xfrm>
          <a:prstGeom prst="rect">
            <a:avLst/>
          </a:prstGeom>
          <a:noFill/>
        </p:spPr>
        <p:txBody>
          <a:bodyPr wrap="square" rtlCol="0">
            <a:spAutoFit/>
          </a:bodyPr>
          <a:lstStyle/>
          <a:p>
            <a:r>
              <a:rPr lang="en-US" sz="2800" b="1" dirty="0">
                <a:solidFill>
                  <a:schemeClr val="tx1">
                    <a:lumMod val="75000"/>
                    <a:lumOff val="25000"/>
                  </a:schemeClr>
                </a:solidFill>
                <a:latin typeface="Century Gothic" panose="020B0502020202020204" pitchFamily="34" charset="0"/>
              </a:rPr>
              <a:t>SIX SIGMA PROJECT CHARTER</a:t>
            </a:r>
          </a:p>
        </p:txBody>
      </p:sp>
    </p:spTree>
    <p:extLst>
      <p:ext uri="{BB962C8B-B14F-4D97-AF65-F5344CB8AC3E}">
        <p14:creationId xmlns:p14="http://schemas.microsoft.com/office/powerpoint/2010/main" val="1457311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SIX SIGMA PROJECT CHARTER   |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390757"/>
            <a:ext cx="2428870"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PROJECT OVERVIEW</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779833"/>
            <a:ext cx="3070224"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PROJECT SCOPE</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4097511"/>
            <a:ext cx="2502851"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TENTATIVE SCHEDULE</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2769442"/>
            <a:ext cx="2741390"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BENEFITS &amp; CUSTOMERS</a:t>
            </a:r>
          </a:p>
        </p:txBody>
      </p:sp>
      <p:sp>
        <p:nvSpPr>
          <p:cNvPr id="51" name="TextBox 50">
            <a:extLst>
              <a:ext uri="{FF2B5EF4-FFF2-40B4-BE49-F238E27FC236}">
                <a16:creationId xmlns:a16="http://schemas.microsoft.com/office/drawing/2014/main" id="{268A1D8F-ED63-8F48-B9E4-4BDDDF9B48AB}"/>
              </a:ext>
            </a:extLst>
          </p:cNvPr>
          <p:cNvSpPr txBox="1"/>
          <p:nvPr/>
        </p:nvSpPr>
        <p:spPr>
          <a:xfrm>
            <a:off x="5013485" y="3995127"/>
            <a:ext cx="2406428" cy="646331"/>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RISK, CONSTRAINTS, </a:t>
            </a:r>
            <a:br>
              <a:rPr lang="en-US" dirty="0">
                <a:latin typeface="Century Gothic" panose="020B0502020202020204" pitchFamily="34" charset="0"/>
                <a:ea typeface="Montserrat Bold" charset="0"/>
                <a:cs typeface="Montserrat Bold" charset="0"/>
              </a:rPr>
            </a:br>
            <a:r>
              <a:rPr lang="en-US" dirty="0">
                <a:latin typeface="Century Gothic" panose="020B0502020202020204" pitchFamily="34" charset="0"/>
                <a:ea typeface="Montserrat Bold" charset="0"/>
                <a:cs typeface="Montserrat Bold" charset="0"/>
              </a:rPr>
              <a:t>&amp; ASSUMPTIONS</a:t>
            </a:r>
          </a:p>
        </p:txBody>
      </p:sp>
      <p:sp>
        <p:nvSpPr>
          <p:cNvPr id="53" name="TextBox 52">
            <a:hlinkClick r:id="rId6" action="ppaction://hlinksldjump"/>
            <a:extLst>
              <a:ext uri="{FF2B5EF4-FFF2-40B4-BE49-F238E27FC236}">
                <a16:creationId xmlns:a16="http://schemas.microsoft.com/office/drawing/2014/main" id="{BDA40E49-45E7-A744-88C0-12BC470C236A}"/>
              </a:ext>
            </a:extLst>
          </p:cNvPr>
          <p:cNvSpPr txBox="1"/>
          <p:nvPr/>
        </p:nvSpPr>
        <p:spPr>
          <a:xfrm>
            <a:off x="4381676" y="3705292"/>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7</a:t>
            </a:r>
          </a:p>
        </p:txBody>
      </p:sp>
      <p:sp>
        <p:nvSpPr>
          <p:cNvPr id="55" name="TextBox 54">
            <a:hlinkClick r:id="rId4" action="ppaction://hlinksldjump"/>
            <a:extLst>
              <a:ext uri="{FF2B5EF4-FFF2-40B4-BE49-F238E27FC236}">
                <a16:creationId xmlns:a16="http://schemas.microsoft.com/office/drawing/2014/main" id="{86746B7D-B52D-4941-A37D-E63B673D5DEE}"/>
              </a:ext>
            </a:extLst>
          </p:cNvPr>
          <p:cNvSpPr txBox="1"/>
          <p:nvPr/>
        </p:nvSpPr>
        <p:spPr>
          <a:xfrm>
            <a:off x="4381675" y="2346232"/>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6</a:t>
            </a:r>
          </a:p>
        </p:txBody>
      </p:sp>
      <p:sp>
        <p:nvSpPr>
          <p:cNvPr id="64" name="TextBox 63">
            <a:hlinkClick r:id="rId7"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5</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405259"/>
            <a:ext cx="2741390"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COSTS</a:t>
            </a:r>
          </a:p>
        </p:txBody>
      </p:sp>
      <p:sp>
        <p:nvSpPr>
          <p:cNvPr id="20" name="TextBox 19">
            <a:hlinkClick r:id="rId5" action="ppaction://hlinksldjump"/>
            <a:extLst>
              <a:ext uri="{FF2B5EF4-FFF2-40B4-BE49-F238E27FC236}">
                <a16:creationId xmlns:a16="http://schemas.microsoft.com/office/drawing/2014/main" id="{485460DF-7087-4250-C816-BE51CB635B3F}"/>
              </a:ext>
            </a:extLst>
          </p:cNvPr>
          <p:cNvSpPr txBox="1"/>
          <p:nvPr/>
        </p:nvSpPr>
        <p:spPr>
          <a:xfrm>
            <a:off x="304278" y="4928435"/>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4</a:t>
            </a:r>
          </a:p>
        </p:txBody>
      </p:sp>
      <p:sp>
        <p:nvSpPr>
          <p:cNvPr id="21" name="TextBox 20">
            <a:extLst>
              <a:ext uri="{FF2B5EF4-FFF2-40B4-BE49-F238E27FC236}">
                <a16:creationId xmlns:a16="http://schemas.microsoft.com/office/drawing/2014/main" id="{B8DDF8B9-5393-C419-20BC-42AC075571E3}"/>
              </a:ext>
            </a:extLst>
          </p:cNvPr>
          <p:cNvSpPr txBox="1"/>
          <p:nvPr/>
        </p:nvSpPr>
        <p:spPr>
          <a:xfrm>
            <a:off x="936088" y="5362782"/>
            <a:ext cx="2502851"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RESOURCES</a:t>
            </a:r>
          </a:p>
        </p:txBody>
      </p:sp>
      <p:sp>
        <p:nvSpPr>
          <p:cNvPr id="22" name="TextBox 21">
            <a:extLst>
              <a:ext uri="{FF2B5EF4-FFF2-40B4-BE49-F238E27FC236}">
                <a16:creationId xmlns:a16="http://schemas.microsoft.com/office/drawing/2014/main" id="{AC0A13E7-0D90-D66A-7A9A-6618505CDF30}"/>
              </a:ext>
            </a:extLst>
          </p:cNvPr>
          <p:cNvSpPr txBox="1"/>
          <p:nvPr/>
        </p:nvSpPr>
        <p:spPr>
          <a:xfrm>
            <a:off x="5013485" y="5398897"/>
            <a:ext cx="1890261"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PREPARED BY…</a:t>
            </a:r>
          </a:p>
        </p:txBody>
      </p:sp>
      <p:sp>
        <p:nvSpPr>
          <p:cNvPr id="23" name="TextBox 22">
            <a:hlinkClick r:id="rId6" action="ppaction://hlinksldjump"/>
            <a:extLst>
              <a:ext uri="{FF2B5EF4-FFF2-40B4-BE49-F238E27FC236}">
                <a16:creationId xmlns:a16="http://schemas.microsoft.com/office/drawing/2014/main" id="{AA769C68-172F-CDD9-179F-E7AAAE94620D}"/>
              </a:ext>
            </a:extLst>
          </p:cNvPr>
          <p:cNvSpPr txBox="1"/>
          <p:nvPr/>
        </p:nvSpPr>
        <p:spPr>
          <a:xfrm>
            <a:off x="4381676" y="4970563"/>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8</a:t>
            </a:r>
          </a:p>
        </p:txBody>
      </p:sp>
    </p:spTree>
    <p:extLst>
      <p:ext uri="{BB962C8B-B14F-4D97-AF65-F5344CB8AC3E}">
        <p14:creationId xmlns:p14="http://schemas.microsoft.com/office/powerpoint/2010/main" val="117992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89768"/>
            <a:ext cx="3525324" cy="461665"/>
          </a:xfrm>
          <a:prstGeom prst="rect">
            <a:avLst/>
          </a:prstGeom>
          <a:noFill/>
        </p:spPr>
        <p:txBody>
          <a:bodyPr wrap="none" rtlCol="0">
            <a:spAutoFit/>
          </a:bodyPr>
          <a:lstStyle/>
          <a:p>
            <a:r>
              <a:rPr lang="en-US" sz="2400" dirty="0">
                <a:solidFill>
                  <a:schemeClr val="bg1">
                    <a:lumMod val="65000"/>
                  </a:schemeClr>
                </a:solidFill>
                <a:latin typeface="Century Gothic" panose="020B0502020202020204" pitchFamily="34" charset="0"/>
              </a:rPr>
              <a:t>1. </a:t>
            </a:r>
            <a:r>
              <a:rPr lang="en-US" sz="2400" dirty="0">
                <a:solidFill>
                  <a:schemeClr val="tx1">
                    <a:lumMod val="65000"/>
                    <a:lumOff val="35000"/>
                  </a:schemeClr>
                </a:solidFill>
                <a:latin typeface="Century Gothic" panose="020B0502020202020204" pitchFamily="34" charset="0"/>
              </a:rPr>
              <a:t>PROJECT OVERVIEW</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OVERVIEW</a:t>
            </a:r>
            <a:endParaRPr lang="en-US" dirty="0">
              <a:solidFill>
                <a:schemeClr val="bg1"/>
              </a:solidFill>
              <a:latin typeface="Century Gothic" panose="020B0502020202020204" pitchFamily="34" charset="0"/>
              <a:ea typeface="Arial" charset="0"/>
              <a:cs typeface="Arial" charset="0"/>
            </a:endParaRPr>
          </a:p>
        </p:txBody>
      </p:sp>
      <p:graphicFrame>
        <p:nvGraphicFramePr>
          <p:cNvPr id="18" name="Table 17">
            <a:extLst>
              <a:ext uri="{FF2B5EF4-FFF2-40B4-BE49-F238E27FC236}">
                <a16:creationId xmlns:a16="http://schemas.microsoft.com/office/drawing/2014/main" id="{F37D93A8-7E17-4F98-A895-BBADF3A52909}"/>
              </a:ext>
            </a:extLst>
          </p:cNvPr>
          <p:cNvGraphicFramePr>
            <a:graphicFrameLocks noGrp="1"/>
          </p:cNvGraphicFramePr>
          <p:nvPr>
            <p:extLst>
              <p:ext uri="{D42A27DB-BD31-4B8C-83A1-F6EECF244321}">
                <p14:modId xmlns:p14="http://schemas.microsoft.com/office/powerpoint/2010/main" val="536080615"/>
              </p:ext>
            </p:extLst>
          </p:nvPr>
        </p:nvGraphicFramePr>
        <p:xfrm>
          <a:off x="488196" y="777715"/>
          <a:ext cx="9448800" cy="5223035"/>
        </p:xfrm>
        <a:graphic>
          <a:graphicData uri="http://schemas.openxmlformats.org/drawingml/2006/table">
            <a:tbl>
              <a:tblPr/>
              <a:tblGrid>
                <a:gridCol w="1967708">
                  <a:extLst>
                    <a:ext uri="{9D8B030D-6E8A-4147-A177-3AD203B41FA5}">
                      <a16:colId xmlns:a16="http://schemas.microsoft.com/office/drawing/2014/main" val="1996367546"/>
                    </a:ext>
                  </a:extLst>
                </a:gridCol>
                <a:gridCol w="7481092">
                  <a:extLst>
                    <a:ext uri="{9D8B030D-6E8A-4147-A177-3AD203B41FA5}">
                      <a16:colId xmlns:a16="http://schemas.microsoft.com/office/drawing/2014/main" val="886809287"/>
                    </a:ext>
                  </a:extLst>
                </a:gridCol>
              </a:tblGrid>
              <a:tr h="1044607">
                <a:tc>
                  <a:txBody>
                    <a:bodyPr/>
                    <a:lstStyle/>
                    <a:p>
                      <a:pPr algn="l" fontAlgn="ctr"/>
                      <a:r>
                        <a:rPr lang="en-US" sz="1400" b="0" i="0" u="none" strike="noStrike" dirty="0">
                          <a:solidFill>
                            <a:srgbClr val="000000"/>
                          </a:solidFill>
                          <a:effectLst/>
                          <a:latin typeface="Century Gothic" panose="020B0502020202020204" pitchFamily="34" charset="0"/>
                        </a:rPr>
                        <a:t>PROBLEM OR ISSUE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020247949"/>
                  </a:ext>
                </a:extLst>
              </a:tr>
              <a:tr h="1044607">
                <a:tc>
                  <a:txBody>
                    <a:bodyPr/>
                    <a:lstStyle/>
                    <a:p>
                      <a:pPr algn="l" rtl="0" fontAlgn="ctr"/>
                      <a:r>
                        <a:rPr lang="en-US" sz="1400" b="0" i="0" u="none" strike="noStrike" dirty="0">
                          <a:solidFill>
                            <a:srgbClr val="000000"/>
                          </a:solidFill>
                          <a:effectLst/>
                          <a:latin typeface="Century Gothic" panose="020B0502020202020204" pitchFamily="34" charset="0"/>
                        </a:rPr>
                        <a:t>PURPOSE OF PROJECT</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143223311"/>
                  </a:ext>
                </a:extLst>
              </a:tr>
              <a:tr h="1044607">
                <a:tc>
                  <a:txBody>
                    <a:bodyPr/>
                    <a:lstStyle/>
                    <a:p>
                      <a:pPr algn="l" fontAlgn="ctr"/>
                      <a:r>
                        <a:rPr lang="en-US" sz="1400" b="0" i="0" u="none" strike="noStrike" dirty="0">
                          <a:solidFill>
                            <a:srgbClr val="000000"/>
                          </a:solidFill>
                          <a:effectLst/>
                          <a:latin typeface="Century Gothic" panose="020B0502020202020204" pitchFamily="34" charset="0"/>
                        </a:rPr>
                        <a:t>BUSINESS CASE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364761586"/>
                  </a:ext>
                </a:extLst>
              </a:tr>
              <a:tr h="1044607">
                <a:tc>
                  <a:txBody>
                    <a:bodyPr/>
                    <a:lstStyle/>
                    <a:p>
                      <a:pPr algn="l" rtl="0" fontAlgn="ctr"/>
                      <a:r>
                        <a:rPr lang="en-US" sz="1400" b="0" i="0" u="none" strike="noStrike" dirty="0">
                          <a:solidFill>
                            <a:srgbClr val="000000"/>
                          </a:solidFill>
                          <a:effectLst/>
                          <a:latin typeface="Century Gothic" panose="020B0502020202020204" pitchFamily="34" charset="0"/>
                        </a:rPr>
                        <a:t>GOALS / METRICS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997283196"/>
                  </a:ext>
                </a:extLst>
              </a:tr>
              <a:tr h="1044607">
                <a:tc>
                  <a:txBody>
                    <a:bodyPr/>
                    <a:lstStyle/>
                    <a:p>
                      <a:pPr algn="l" fontAlgn="ctr"/>
                      <a:r>
                        <a:rPr lang="en-US" sz="1400" b="0" i="0" u="none" strike="noStrike" dirty="0">
                          <a:solidFill>
                            <a:srgbClr val="000000"/>
                          </a:solidFill>
                          <a:effectLst/>
                          <a:latin typeface="Century Gothic" panose="020B0502020202020204" pitchFamily="34" charset="0"/>
                        </a:rPr>
                        <a:t>EXPECTED DELIVERABLES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48370378"/>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OVERVIEW &amp; PROJECT SCOPE</a:t>
            </a:r>
            <a:endParaRPr lang="en-US" dirty="0">
              <a:solidFill>
                <a:schemeClr val="bg1"/>
              </a:solidFill>
              <a:latin typeface="Century Gothic" panose="020B0502020202020204" pitchFamily="34" charset="0"/>
              <a:ea typeface="Arial" charset="0"/>
              <a:cs typeface="Arial" charset="0"/>
            </a:endParaRPr>
          </a:p>
        </p:txBody>
      </p:sp>
      <p:sp>
        <p:nvSpPr>
          <p:cNvPr id="17" name="TextBox 16">
            <a:extLst>
              <a:ext uri="{FF2B5EF4-FFF2-40B4-BE49-F238E27FC236}">
                <a16:creationId xmlns:a16="http://schemas.microsoft.com/office/drawing/2014/main" id="{779AB062-8C1C-4C70-BE52-A5053D1050EF}"/>
              </a:ext>
            </a:extLst>
          </p:cNvPr>
          <p:cNvSpPr txBox="1"/>
          <p:nvPr/>
        </p:nvSpPr>
        <p:spPr>
          <a:xfrm>
            <a:off x="367748" y="288310"/>
            <a:ext cx="2962671" cy="461665"/>
          </a:xfrm>
          <a:prstGeom prst="rect">
            <a:avLst/>
          </a:prstGeom>
          <a:noFill/>
        </p:spPr>
        <p:txBody>
          <a:bodyPr wrap="none" rtlCol="0">
            <a:spAutoFit/>
          </a:bodyPr>
          <a:lstStyle/>
          <a:p>
            <a:r>
              <a:rPr lang="en-US" sz="2400" dirty="0">
                <a:solidFill>
                  <a:schemeClr val="bg1">
                    <a:lumMod val="65000"/>
                  </a:schemeClr>
                </a:solidFill>
                <a:latin typeface="Century Gothic" panose="020B0502020202020204" pitchFamily="34" charset="0"/>
              </a:rPr>
              <a:t>2. </a:t>
            </a:r>
            <a:r>
              <a:rPr lang="en-US" sz="2400" dirty="0">
                <a:solidFill>
                  <a:schemeClr val="tx1">
                    <a:lumMod val="65000"/>
                    <a:lumOff val="35000"/>
                  </a:schemeClr>
                </a:solidFill>
                <a:latin typeface="Century Gothic" panose="020B0502020202020204" pitchFamily="34" charset="0"/>
              </a:rPr>
              <a:t>PROJECT SCOPE</a:t>
            </a:r>
          </a:p>
        </p:txBody>
      </p:sp>
      <p:graphicFrame>
        <p:nvGraphicFramePr>
          <p:cNvPr id="19" name="Table 18">
            <a:extLst>
              <a:ext uri="{FF2B5EF4-FFF2-40B4-BE49-F238E27FC236}">
                <a16:creationId xmlns:a16="http://schemas.microsoft.com/office/drawing/2014/main" id="{2A29ACB9-DD4A-4609-90CB-18909D54A7C6}"/>
              </a:ext>
            </a:extLst>
          </p:cNvPr>
          <p:cNvGraphicFramePr>
            <a:graphicFrameLocks noGrp="1"/>
          </p:cNvGraphicFramePr>
          <p:nvPr>
            <p:extLst>
              <p:ext uri="{D42A27DB-BD31-4B8C-83A1-F6EECF244321}">
                <p14:modId xmlns:p14="http://schemas.microsoft.com/office/powerpoint/2010/main" val="3525936949"/>
              </p:ext>
            </p:extLst>
          </p:nvPr>
        </p:nvGraphicFramePr>
        <p:xfrm>
          <a:off x="488196" y="776256"/>
          <a:ext cx="9448800" cy="4241514"/>
        </p:xfrm>
        <a:graphic>
          <a:graphicData uri="http://schemas.openxmlformats.org/drawingml/2006/table">
            <a:tbl>
              <a:tblPr/>
              <a:tblGrid>
                <a:gridCol w="1967708">
                  <a:extLst>
                    <a:ext uri="{9D8B030D-6E8A-4147-A177-3AD203B41FA5}">
                      <a16:colId xmlns:a16="http://schemas.microsoft.com/office/drawing/2014/main" val="3734826"/>
                    </a:ext>
                  </a:extLst>
                </a:gridCol>
                <a:gridCol w="7481092">
                  <a:extLst>
                    <a:ext uri="{9D8B030D-6E8A-4147-A177-3AD203B41FA5}">
                      <a16:colId xmlns:a16="http://schemas.microsoft.com/office/drawing/2014/main" val="1467896747"/>
                    </a:ext>
                  </a:extLst>
                </a:gridCol>
              </a:tblGrid>
              <a:tr h="2120757">
                <a:tc>
                  <a:txBody>
                    <a:bodyPr/>
                    <a:lstStyle/>
                    <a:p>
                      <a:pPr algn="l" fontAlgn="ctr"/>
                      <a:r>
                        <a:rPr lang="en-US" sz="1400" b="0" i="0" u="none" strike="noStrike" dirty="0">
                          <a:solidFill>
                            <a:srgbClr val="000000"/>
                          </a:solidFill>
                          <a:effectLst/>
                          <a:latin typeface="Century Gothic" panose="020B0502020202020204" pitchFamily="34" charset="0"/>
                        </a:rPr>
                        <a:t>WITHIN SCOPE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0F2F6"/>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7020059"/>
                  </a:ext>
                </a:extLst>
              </a:tr>
              <a:tr h="2120757">
                <a:tc>
                  <a:txBody>
                    <a:bodyPr/>
                    <a:lstStyle/>
                    <a:p>
                      <a:pPr algn="l" rtl="0" fontAlgn="ctr"/>
                      <a:r>
                        <a:rPr lang="en-US" sz="1400" b="0" i="0" u="none" strike="noStrike" dirty="0">
                          <a:solidFill>
                            <a:srgbClr val="000000"/>
                          </a:solidFill>
                          <a:effectLst/>
                          <a:latin typeface="Century Gothic" panose="020B0502020202020204" pitchFamily="34" charset="0"/>
                        </a:rPr>
                        <a:t>OUTSIDE OF SCOPE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AE9E9"/>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723382459"/>
                  </a:ext>
                </a:extLst>
              </a:tr>
            </a:tbl>
          </a:graphicData>
        </a:graphic>
      </p:graphicFrame>
    </p:spTree>
    <p:extLst>
      <p:ext uri="{BB962C8B-B14F-4D97-AF65-F5344CB8AC3E}">
        <p14:creationId xmlns:p14="http://schemas.microsoft.com/office/powerpoint/2010/main" val="3177248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82690"/>
            <a:ext cx="3592650" cy="461665"/>
          </a:xfrm>
          <a:prstGeom prst="rect">
            <a:avLst/>
          </a:prstGeom>
          <a:noFill/>
        </p:spPr>
        <p:txBody>
          <a:bodyPr wrap="none" rtlCol="0">
            <a:spAutoFit/>
          </a:bodyPr>
          <a:lstStyle/>
          <a:p>
            <a:r>
              <a:rPr lang="en-US" sz="2400" dirty="0">
                <a:solidFill>
                  <a:schemeClr val="bg1">
                    <a:lumMod val="65000"/>
                  </a:schemeClr>
                </a:solidFill>
                <a:latin typeface="Century Gothic" panose="020B0502020202020204" pitchFamily="34" charset="0"/>
              </a:rPr>
              <a:t>3. </a:t>
            </a:r>
            <a:r>
              <a:rPr lang="en-US" sz="2400" dirty="0">
                <a:solidFill>
                  <a:schemeClr val="tx1">
                    <a:lumMod val="65000"/>
                    <a:lumOff val="35000"/>
                  </a:schemeClr>
                </a:solidFill>
                <a:latin typeface="Century Gothic" panose="020B0502020202020204" pitchFamily="34" charset="0"/>
              </a:rPr>
              <a:t>TENTATIVE SCHEDULE</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TENTATIVE SCHEDULE</a:t>
            </a:r>
            <a:endParaRPr lang="en-US" dirty="0">
              <a:solidFill>
                <a:schemeClr val="bg1"/>
              </a:solidFill>
              <a:latin typeface="Century Gothic" panose="020B0502020202020204" pitchFamily="34" charset="0"/>
              <a:ea typeface="Arial" charset="0"/>
              <a:cs typeface="Arial" charset="0"/>
            </a:endParaRPr>
          </a:p>
        </p:txBody>
      </p:sp>
      <p:graphicFrame>
        <p:nvGraphicFramePr>
          <p:cNvPr id="4" name="Table 3">
            <a:extLst>
              <a:ext uri="{FF2B5EF4-FFF2-40B4-BE49-F238E27FC236}">
                <a16:creationId xmlns:a16="http://schemas.microsoft.com/office/drawing/2014/main" id="{9ABD8C64-143C-4A5E-8B6A-75D3668D34E4}"/>
              </a:ext>
            </a:extLst>
          </p:cNvPr>
          <p:cNvGraphicFramePr>
            <a:graphicFrameLocks noGrp="1"/>
          </p:cNvGraphicFramePr>
          <p:nvPr>
            <p:extLst>
              <p:ext uri="{D42A27DB-BD31-4B8C-83A1-F6EECF244321}">
                <p14:modId xmlns:p14="http://schemas.microsoft.com/office/powerpoint/2010/main" val="1853950170"/>
              </p:ext>
            </p:extLst>
          </p:nvPr>
        </p:nvGraphicFramePr>
        <p:xfrm>
          <a:off x="447932" y="744355"/>
          <a:ext cx="10276896" cy="5394958"/>
        </p:xfrm>
        <a:graphic>
          <a:graphicData uri="http://schemas.openxmlformats.org/drawingml/2006/table">
            <a:tbl>
              <a:tblPr/>
              <a:tblGrid>
                <a:gridCol w="5758784">
                  <a:extLst>
                    <a:ext uri="{9D8B030D-6E8A-4147-A177-3AD203B41FA5}">
                      <a16:colId xmlns:a16="http://schemas.microsoft.com/office/drawing/2014/main" val="45349884"/>
                    </a:ext>
                  </a:extLst>
                </a:gridCol>
                <a:gridCol w="2295242">
                  <a:extLst>
                    <a:ext uri="{9D8B030D-6E8A-4147-A177-3AD203B41FA5}">
                      <a16:colId xmlns:a16="http://schemas.microsoft.com/office/drawing/2014/main" val="4030175396"/>
                    </a:ext>
                  </a:extLst>
                </a:gridCol>
                <a:gridCol w="2222870">
                  <a:extLst>
                    <a:ext uri="{9D8B030D-6E8A-4147-A177-3AD203B41FA5}">
                      <a16:colId xmlns:a16="http://schemas.microsoft.com/office/drawing/2014/main" val="2635095511"/>
                    </a:ext>
                  </a:extLst>
                </a:gridCol>
              </a:tblGrid>
              <a:tr h="358038">
                <a:tc>
                  <a:txBody>
                    <a:bodyPr/>
                    <a:lstStyle/>
                    <a:p>
                      <a:pPr algn="l" fontAlgn="ctr"/>
                      <a:r>
                        <a:rPr lang="en-US" sz="900" b="1" i="0" u="none" strike="noStrike">
                          <a:solidFill>
                            <a:srgbClr val="000000"/>
                          </a:solidFill>
                          <a:effectLst/>
                          <a:latin typeface="Century Gothic" panose="020B0502020202020204" pitchFamily="34" charset="0"/>
                        </a:rPr>
                        <a:t>KEY MILESTONE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900" b="1" i="0" u="none" strike="noStrike">
                          <a:solidFill>
                            <a:srgbClr val="000000"/>
                          </a:solidFill>
                          <a:effectLst/>
                          <a:latin typeface="Century Gothic" panose="020B0502020202020204" pitchFamily="34" charset="0"/>
                        </a:rPr>
                        <a:t>START</a:t>
                      </a: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900" b="1" i="0" u="none" strike="noStrike">
                          <a:solidFill>
                            <a:srgbClr val="000000"/>
                          </a:solidFill>
                          <a:effectLst/>
                          <a:latin typeface="Century Gothic" panose="020B0502020202020204" pitchFamily="34" charset="0"/>
                        </a:rPr>
                        <a:t>FINISH</a:t>
                      </a: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830266174"/>
                  </a:ext>
                </a:extLst>
              </a:tr>
              <a:tr h="503692">
                <a:tc>
                  <a:txBody>
                    <a:bodyPr/>
                    <a:lstStyle/>
                    <a:p>
                      <a:pPr algn="l" rtl="0" fontAlgn="ctr"/>
                      <a:r>
                        <a:rPr lang="en-US" sz="1100" b="0" i="0" u="none" strike="noStrike" dirty="0">
                          <a:solidFill>
                            <a:srgbClr val="000000"/>
                          </a:solidFill>
                          <a:effectLst/>
                          <a:latin typeface="Century Gothic" panose="020B0502020202020204" pitchFamily="34" charset="0"/>
                        </a:rPr>
                        <a:t>Form Project Team / Preliminary Review / Scope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1100" b="0" i="0" u="none" strike="noStrike" dirty="0">
                          <a:solidFill>
                            <a:srgbClr val="000000"/>
                          </a:solidFill>
                          <a:effectLst/>
                          <a:latin typeface="Century Gothic" panose="020B0502020202020204" pitchFamily="34" charset="0"/>
                        </a:rPr>
                        <a:t>00/00/00</a:t>
                      </a: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Century Gothic" panose="020B0502020202020204" pitchFamily="34" charset="0"/>
                          <a:ea typeface="+mn-ea"/>
                          <a:cs typeface="+mn-cs"/>
                        </a:rPr>
                        <a:t>00/00/00</a:t>
                      </a:r>
                      <a:endParaRPr kumimoji="0" lang="en-US" sz="11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383816394"/>
                  </a:ext>
                </a:extLst>
              </a:tr>
              <a:tr h="503692">
                <a:tc>
                  <a:txBody>
                    <a:bodyPr/>
                    <a:lstStyle/>
                    <a:p>
                      <a:pPr algn="l" rtl="0" fontAlgn="ctr"/>
                      <a:r>
                        <a:rPr lang="en-US" sz="1100" b="0" i="0" u="none" strike="noStrike" dirty="0">
                          <a:solidFill>
                            <a:srgbClr val="000000"/>
                          </a:solidFill>
                          <a:effectLst/>
                          <a:latin typeface="Century Gothic" panose="020B0502020202020204" pitchFamily="34" charset="0"/>
                        </a:rPr>
                        <a:t>Finalize Project Plan / Charter / Kick Off</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Century Gothic" panose="020B0502020202020204" pitchFamily="34" charset="0"/>
                          <a:ea typeface="+mn-ea"/>
                          <a:cs typeface="+mn-cs"/>
                        </a:rPr>
                        <a:t>00/00/00</a:t>
                      </a:r>
                      <a:endParaRPr kumimoji="0" lang="en-US" sz="11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Century Gothic" panose="020B0502020202020204" pitchFamily="34" charset="0"/>
                          <a:ea typeface="+mn-ea"/>
                          <a:cs typeface="+mn-cs"/>
                        </a:rPr>
                        <a:t>00/00/00</a:t>
                      </a:r>
                      <a:endParaRPr kumimoji="0" lang="en-US" sz="11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288720879"/>
                  </a:ext>
                </a:extLst>
              </a:tr>
              <a:tr h="503692">
                <a:tc>
                  <a:txBody>
                    <a:bodyPr/>
                    <a:lstStyle/>
                    <a:p>
                      <a:pPr algn="l" rtl="0" fontAlgn="ctr"/>
                      <a:r>
                        <a:rPr lang="en-US" sz="1100" b="0" i="0" u="none" strike="noStrike" dirty="0">
                          <a:solidFill>
                            <a:srgbClr val="000000"/>
                          </a:solidFill>
                          <a:effectLst/>
                          <a:latin typeface="Century Gothic" panose="020B0502020202020204" pitchFamily="34" charset="0"/>
                        </a:rPr>
                        <a:t>Define 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Century Gothic" panose="020B0502020202020204" pitchFamily="34" charset="0"/>
                          <a:ea typeface="+mn-ea"/>
                          <a:cs typeface="+mn-cs"/>
                        </a:rPr>
                        <a:t>00/00/00</a:t>
                      </a:r>
                      <a:endParaRPr kumimoji="0" lang="en-US" sz="11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Century Gothic" panose="020B0502020202020204" pitchFamily="34" charset="0"/>
                          <a:ea typeface="+mn-ea"/>
                          <a:cs typeface="+mn-cs"/>
                        </a:rPr>
                        <a:t>00/00/00</a:t>
                      </a:r>
                      <a:endParaRPr kumimoji="0" lang="en-US" sz="11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011254951"/>
                  </a:ext>
                </a:extLst>
              </a:tr>
              <a:tr h="503692">
                <a:tc>
                  <a:txBody>
                    <a:bodyPr/>
                    <a:lstStyle/>
                    <a:p>
                      <a:pPr algn="l" rtl="0" fontAlgn="ctr"/>
                      <a:r>
                        <a:rPr lang="en-US" sz="1100" b="0" i="0" u="none" strike="noStrike" dirty="0">
                          <a:solidFill>
                            <a:srgbClr val="000000"/>
                          </a:solidFill>
                          <a:effectLst/>
                          <a:latin typeface="Century Gothic" panose="020B0502020202020204" pitchFamily="34" charset="0"/>
                        </a:rPr>
                        <a:t>Measurement 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Century Gothic" panose="020B0502020202020204" pitchFamily="34" charset="0"/>
                          <a:ea typeface="+mn-ea"/>
                          <a:cs typeface="+mn-cs"/>
                        </a:rPr>
                        <a:t>00/00/00</a:t>
                      </a:r>
                      <a:endParaRPr kumimoji="0" lang="en-US" sz="11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Century Gothic" panose="020B0502020202020204" pitchFamily="34" charset="0"/>
                          <a:ea typeface="+mn-ea"/>
                          <a:cs typeface="+mn-cs"/>
                        </a:rPr>
                        <a:t>00/00/00</a:t>
                      </a:r>
                      <a:endParaRPr kumimoji="0" lang="en-US" sz="11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948482540"/>
                  </a:ext>
                </a:extLst>
              </a:tr>
              <a:tr h="503692">
                <a:tc>
                  <a:txBody>
                    <a:bodyPr/>
                    <a:lstStyle/>
                    <a:p>
                      <a:pPr algn="l" rtl="0" fontAlgn="ctr"/>
                      <a:r>
                        <a:rPr lang="en-US" sz="1100" b="0" i="0" u="none" strike="noStrike">
                          <a:solidFill>
                            <a:srgbClr val="000000"/>
                          </a:solidFill>
                          <a:effectLst/>
                          <a:latin typeface="Century Gothic" panose="020B0502020202020204" pitchFamily="34" charset="0"/>
                        </a:rPr>
                        <a:t>Analysis 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Century Gothic" panose="020B0502020202020204" pitchFamily="34" charset="0"/>
                          <a:ea typeface="+mn-ea"/>
                          <a:cs typeface="+mn-cs"/>
                        </a:rPr>
                        <a:t>00/00/00</a:t>
                      </a:r>
                      <a:endParaRPr kumimoji="0" lang="en-US" sz="11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Century Gothic" panose="020B0502020202020204" pitchFamily="34" charset="0"/>
                          <a:ea typeface="+mn-ea"/>
                          <a:cs typeface="+mn-cs"/>
                        </a:rPr>
                        <a:t>00/00/00</a:t>
                      </a:r>
                      <a:endParaRPr kumimoji="0" lang="en-US" sz="11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066953128"/>
                  </a:ext>
                </a:extLst>
              </a:tr>
              <a:tr h="503692">
                <a:tc>
                  <a:txBody>
                    <a:bodyPr/>
                    <a:lstStyle/>
                    <a:p>
                      <a:pPr algn="l" rtl="0" fontAlgn="ctr"/>
                      <a:r>
                        <a:rPr lang="en-US" sz="1100" b="0" i="0" u="none" strike="noStrike" dirty="0">
                          <a:solidFill>
                            <a:srgbClr val="000000"/>
                          </a:solidFill>
                          <a:effectLst/>
                          <a:latin typeface="Century Gothic" panose="020B0502020202020204" pitchFamily="34" charset="0"/>
                        </a:rPr>
                        <a:t>Improvement 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Century Gothic" panose="020B0502020202020204" pitchFamily="34" charset="0"/>
                          <a:ea typeface="+mn-ea"/>
                          <a:cs typeface="+mn-cs"/>
                        </a:rPr>
                        <a:t>00/00/00</a:t>
                      </a:r>
                      <a:endParaRPr kumimoji="0" lang="en-US" sz="11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Century Gothic" panose="020B0502020202020204" pitchFamily="34" charset="0"/>
                          <a:ea typeface="+mn-ea"/>
                          <a:cs typeface="+mn-cs"/>
                        </a:rPr>
                        <a:t>00/00/00</a:t>
                      </a:r>
                      <a:endParaRPr kumimoji="0" lang="en-US" sz="11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188724549"/>
                  </a:ext>
                </a:extLst>
              </a:tr>
              <a:tr h="503692">
                <a:tc>
                  <a:txBody>
                    <a:bodyPr/>
                    <a:lstStyle/>
                    <a:p>
                      <a:pPr algn="l" rtl="0" fontAlgn="ctr"/>
                      <a:r>
                        <a:rPr lang="en-US" sz="1100" b="0" i="0" u="none" strike="noStrike">
                          <a:solidFill>
                            <a:srgbClr val="000000"/>
                          </a:solidFill>
                          <a:effectLst/>
                          <a:latin typeface="Century Gothic" panose="020B0502020202020204" pitchFamily="34" charset="0"/>
                        </a:rPr>
                        <a:t>Control 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Century Gothic" panose="020B0502020202020204" pitchFamily="34" charset="0"/>
                          <a:ea typeface="+mn-ea"/>
                          <a:cs typeface="+mn-cs"/>
                        </a:rPr>
                        <a:t>00/00/00</a:t>
                      </a:r>
                      <a:endParaRPr kumimoji="0" lang="en-US" sz="11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Century Gothic" panose="020B0502020202020204" pitchFamily="34" charset="0"/>
                          <a:ea typeface="+mn-ea"/>
                          <a:cs typeface="+mn-cs"/>
                        </a:rPr>
                        <a:t>00/00/00</a:t>
                      </a:r>
                      <a:endParaRPr kumimoji="0" lang="en-US" sz="11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422060000"/>
                  </a:ext>
                </a:extLst>
              </a:tr>
              <a:tr h="503692">
                <a:tc>
                  <a:txBody>
                    <a:bodyPr/>
                    <a:lstStyle/>
                    <a:p>
                      <a:pPr algn="l" rtl="0" fontAlgn="ctr"/>
                      <a:r>
                        <a:rPr lang="en-US" sz="1100" b="0" i="0" u="none" strike="noStrike">
                          <a:solidFill>
                            <a:srgbClr val="000000"/>
                          </a:solidFill>
                          <a:effectLst/>
                          <a:latin typeface="Century Gothic" panose="020B0502020202020204" pitchFamily="34" charset="0"/>
                        </a:rPr>
                        <a:t>Project Summary Report and Close Out</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Century Gothic" panose="020B0502020202020204" pitchFamily="34" charset="0"/>
                          <a:ea typeface="+mn-ea"/>
                          <a:cs typeface="+mn-cs"/>
                        </a:rPr>
                        <a:t>00/00/00</a:t>
                      </a:r>
                      <a:endParaRPr kumimoji="0" lang="en-US" sz="11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Century Gothic" panose="020B0502020202020204" pitchFamily="34" charset="0"/>
                          <a:ea typeface="+mn-ea"/>
                          <a:cs typeface="+mn-cs"/>
                        </a:rPr>
                        <a:t>00/00/00</a:t>
                      </a:r>
                      <a:endParaRPr kumimoji="0" lang="en-US" sz="11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4228696142"/>
                  </a:ext>
                </a:extLst>
              </a:tr>
              <a:tr h="503692">
                <a:tc>
                  <a:txBody>
                    <a:bodyPr/>
                    <a:lstStyle/>
                    <a:p>
                      <a:pPr algn="l" rtl="0" fontAlgn="ctr"/>
                      <a:r>
                        <a:rPr lang="en-US" sz="1100" b="0" i="0" u="none" strike="noStrike">
                          <a:solidFill>
                            <a:srgbClr val="000000"/>
                          </a:solidFill>
                          <a:effectLst/>
                          <a:latin typeface="Century Gothic" panose="020B0502020202020204" pitchFamily="34" charset="0"/>
                        </a:rPr>
                        <a:t> </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4017853147"/>
                  </a:ext>
                </a:extLst>
              </a:tr>
              <a:tr h="503692">
                <a:tc>
                  <a:txBody>
                    <a:bodyPr/>
                    <a:lstStyle/>
                    <a:p>
                      <a:pPr algn="l" rtl="0" fontAlgn="ctr"/>
                      <a:r>
                        <a:rPr lang="en-US" sz="1100" b="0" i="0" u="none" strike="noStrike">
                          <a:solidFill>
                            <a:srgbClr val="000000"/>
                          </a:solidFill>
                          <a:effectLst/>
                          <a:latin typeface="Century Gothic" panose="020B0502020202020204" pitchFamily="34" charset="0"/>
                        </a:rPr>
                        <a:t> </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514329233"/>
                  </a:ext>
                </a:extLst>
              </a:tr>
            </a:tbl>
          </a:graphicData>
        </a:graphic>
      </p:graphicFrame>
    </p:spTree>
    <p:extLst>
      <p:ext uri="{BB962C8B-B14F-4D97-AF65-F5344CB8AC3E}">
        <p14:creationId xmlns:p14="http://schemas.microsoft.com/office/powerpoint/2010/main" val="4204877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RESOURCES</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59830"/>
            <a:ext cx="2257349" cy="461665"/>
          </a:xfrm>
          <a:prstGeom prst="rect">
            <a:avLst/>
          </a:prstGeom>
          <a:noFill/>
        </p:spPr>
        <p:txBody>
          <a:bodyPr wrap="none" rtlCol="0">
            <a:spAutoFit/>
          </a:bodyPr>
          <a:lstStyle/>
          <a:p>
            <a:r>
              <a:rPr lang="en-US" sz="2400" dirty="0">
                <a:solidFill>
                  <a:schemeClr val="bg1">
                    <a:lumMod val="65000"/>
                  </a:schemeClr>
                </a:solidFill>
                <a:latin typeface="Century Gothic" panose="020B0502020202020204" pitchFamily="34" charset="0"/>
              </a:rPr>
              <a:t>4. </a:t>
            </a:r>
            <a:r>
              <a:rPr lang="en-US" sz="2400" dirty="0">
                <a:solidFill>
                  <a:schemeClr val="tx1">
                    <a:lumMod val="65000"/>
                    <a:lumOff val="35000"/>
                  </a:schemeClr>
                </a:solidFill>
                <a:latin typeface="Century Gothic" panose="020B0502020202020204" pitchFamily="34" charset="0"/>
              </a:rPr>
              <a:t>RESOURCES</a:t>
            </a:r>
          </a:p>
        </p:txBody>
      </p:sp>
      <p:graphicFrame>
        <p:nvGraphicFramePr>
          <p:cNvPr id="2" name="Table 1">
            <a:extLst>
              <a:ext uri="{FF2B5EF4-FFF2-40B4-BE49-F238E27FC236}">
                <a16:creationId xmlns:a16="http://schemas.microsoft.com/office/drawing/2014/main" id="{D7917102-5A33-4403-8779-9E0F7BC0D01A}"/>
              </a:ext>
            </a:extLst>
          </p:cNvPr>
          <p:cNvGraphicFramePr>
            <a:graphicFrameLocks noGrp="1"/>
          </p:cNvGraphicFramePr>
          <p:nvPr>
            <p:extLst>
              <p:ext uri="{D42A27DB-BD31-4B8C-83A1-F6EECF244321}">
                <p14:modId xmlns:p14="http://schemas.microsoft.com/office/powerpoint/2010/main" val="2895312694"/>
              </p:ext>
            </p:extLst>
          </p:nvPr>
        </p:nvGraphicFramePr>
        <p:xfrm>
          <a:off x="444760" y="734581"/>
          <a:ext cx="9190830" cy="5209020"/>
        </p:xfrm>
        <a:graphic>
          <a:graphicData uri="http://schemas.openxmlformats.org/drawingml/2006/table">
            <a:tbl>
              <a:tblPr/>
              <a:tblGrid>
                <a:gridCol w="1709738">
                  <a:extLst>
                    <a:ext uri="{9D8B030D-6E8A-4147-A177-3AD203B41FA5}">
                      <a16:colId xmlns:a16="http://schemas.microsoft.com/office/drawing/2014/main" val="4094908337"/>
                    </a:ext>
                  </a:extLst>
                </a:gridCol>
                <a:gridCol w="7481092">
                  <a:extLst>
                    <a:ext uri="{9D8B030D-6E8A-4147-A177-3AD203B41FA5}">
                      <a16:colId xmlns:a16="http://schemas.microsoft.com/office/drawing/2014/main" val="4207127760"/>
                    </a:ext>
                  </a:extLst>
                </a:gridCol>
              </a:tblGrid>
              <a:tr h="1736340">
                <a:tc>
                  <a:txBody>
                    <a:bodyPr/>
                    <a:lstStyle/>
                    <a:p>
                      <a:pPr algn="l" fontAlgn="ctr"/>
                      <a:r>
                        <a:rPr lang="en-US" sz="1400" b="0" i="0" u="none" strike="noStrike" dirty="0">
                          <a:solidFill>
                            <a:srgbClr val="000000"/>
                          </a:solidFill>
                          <a:effectLst/>
                          <a:latin typeface="Century Gothic" panose="020B0502020202020204" pitchFamily="34" charset="0"/>
                        </a:rPr>
                        <a:t>PROJECT TEAM</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FE9AB"/>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276166472"/>
                  </a:ext>
                </a:extLst>
              </a:tr>
              <a:tr h="1736340">
                <a:tc>
                  <a:txBody>
                    <a:bodyPr/>
                    <a:lstStyle/>
                    <a:p>
                      <a:pPr algn="l" rtl="0" fontAlgn="ctr"/>
                      <a:r>
                        <a:rPr lang="en-US" sz="1400" b="0" i="0" u="none" strike="noStrike" dirty="0">
                          <a:solidFill>
                            <a:srgbClr val="000000"/>
                          </a:solidFill>
                          <a:effectLst/>
                          <a:latin typeface="Century Gothic" panose="020B0502020202020204" pitchFamily="34" charset="0"/>
                        </a:rPr>
                        <a:t>SUPPORT RESOURCES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FE9AB"/>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580920344"/>
                  </a:ext>
                </a:extLst>
              </a:tr>
              <a:tr h="1736340">
                <a:tc>
                  <a:txBody>
                    <a:bodyPr/>
                    <a:lstStyle/>
                    <a:p>
                      <a:pPr algn="l" fontAlgn="ctr"/>
                      <a:r>
                        <a:rPr lang="en-US" sz="1400" b="0" i="0" u="none" strike="noStrike" dirty="0">
                          <a:solidFill>
                            <a:srgbClr val="000000"/>
                          </a:solidFill>
                          <a:effectLst/>
                          <a:latin typeface="Century Gothic" panose="020B0502020202020204" pitchFamily="34" charset="0"/>
                        </a:rPr>
                        <a:t>SPECIAL NEEDS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FE9AB"/>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130343036"/>
                  </a:ext>
                </a:extLst>
              </a:tr>
            </a:tbl>
          </a:graphicData>
        </a:graphic>
      </p:graphicFrame>
    </p:spTree>
    <p:extLst>
      <p:ext uri="{BB962C8B-B14F-4D97-AF65-F5344CB8AC3E}">
        <p14:creationId xmlns:p14="http://schemas.microsoft.com/office/powerpoint/2010/main" val="2962643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COSTS</a:t>
            </a:r>
            <a:endParaRPr lang="en-US" dirty="0">
              <a:solidFill>
                <a:schemeClr val="bg1"/>
              </a:solidFill>
              <a:latin typeface="Century Gothic" panose="020B0502020202020204" pitchFamily="34" charset="0"/>
              <a:ea typeface="Arial" charset="0"/>
              <a:cs typeface="Arial" charset="0"/>
            </a:endParaRPr>
          </a:p>
        </p:txBody>
      </p:sp>
      <p:sp>
        <p:nvSpPr>
          <p:cNvPr id="12" name="TextBox 11">
            <a:extLst>
              <a:ext uri="{FF2B5EF4-FFF2-40B4-BE49-F238E27FC236}">
                <a16:creationId xmlns:a16="http://schemas.microsoft.com/office/drawing/2014/main" id="{82E21270-3FBA-4420-BFD2-4643CF6BC93D}"/>
              </a:ext>
            </a:extLst>
          </p:cNvPr>
          <p:cNvSpPr txBox="1"/>
          <p:nvPr/>
        </p:nvSpPr>
        <p:spPr>
          <a:xfrm>
            <a:off x="344888" y="372382"/>
            <a:ext cx="1481496" cy="461665"/>
          </a:xfrm>
          <a:prstGeom prst="rect">
            <a:avLst/>
          </a:prstGeom>
          <a:noFill/>
        </p:spPr>
        <p:txBody>
          <a:bodyPr wrap="none" rtlCol="0">
            <a:spAutoFit/>
          </a:bodyPr>
          <a:lstStyle/>
          <a:p>
            <a:r>
              <a:rPr lang="en-US" sz="2400" dirty="0">
                <a:solidFill>
                  <a:schemeClr val="bg1">
                    <a:lumMod val="65000"/>
                  </a:schemeClr>
                </a:solidFill>
                <a:latin typeface="Century Gothic" panose="020B0502020202020204" pitchFamily="34" charset="0"/>
              </a:rPr>
              <a:t>5. </a:t>
            </a:r>
            <a:r>
              <a:rPr lang="en-US" sz="2400" dirty="0">
                <a:solidFill>
                  <a:schemeClr val="tx1">
                    <a:lumMod val="65000"/>
                    <a:lumOff val="35000"/>
                  </a:schemeClr>
                </a:solidFill>
                <a:latin typeface="Century Gothic" panose="020B0502020202020204" pitchFamily="34" charset="0"/>
              </a:rPr>
              <a:t>COSTS</a:t>
            </a:r>
          </a:p>
        </p:txBody>
      </p:sp>
      <p:graphicFrame>
        <p:nvGraphicFramePr>
          <p:cNvPr id="4" name="Table 3">
            <a:extLst>
              <a:ext uri="{FF2B5EF4-FFF2-40B4-BE49-F238E27FC236}">
                <a16:creationId xmlns:a16="http://schemas.microsoft.com/office/drawing/2014/main" id="{4293C68B-FEC8-436F-9C75-91A96EC32814}"/>
              </a:ext>
            </a:extLst>
          </p:cNvPr>
          <p:cNvGraphicFramePr>
            <a:graphicFrameLocks noGrp="1"/>
          </p:cNvGraphicFramePr>
          <p:nvPr>
            <p:extLst>
              <p:ext uri="{D42A27DB-BD31-4B8C-83A1-F6EECF244321}">
                <p14:modId xmlns:p14="http://schemas.microsoft.com/office/powerpoint/2010/main" val="2477798131"/>
              </p:ext>
            </p:extLst>
          </p:nvPr>
        </p:nvGraphicFramePr>
        <p:xfrm>
          <a:off x="444760" y="862510"/>
          <a:ext cx="9202160" cy="2991485"/>
        </p:xfrm>
        <a:graphic>
          <a:graphicData uri="http://schemas.openxmlformats.org/drawingml/2006/table">
            <a:tbl>
              <a:tblPr/>
              <a:tblGrid>
                <a:gridCol w="1967708">
                  <a:extLst>
                    <a:ext uri="{9D8B030D-6E8A-4147-A177-3AD203B41FA5}">
                      <a16:colId xmlns:a16="http://schemas.microsoft.com/office/drawing/2014/main" val="532633734"/>
                    </a:ext>
                  </a:extLst>
                </a:gridCol>
                <a:gridCol w="1967708">
                  <a:extLst>
                    <a:ext uri="{9D8B030D-6E8A-4147-A177-3AD203B41FA5}">
                      <a16:colId xmlns:a16="http://schemas.microsoft.com/office/drawing/2014/main" val="4170409706"/>
                    </a:ext>
                  </a:extLst>
                </a:gridCol>
                <a:gridCol w="1359334">
                  <a:extLst>
                    <a:ext uri="{9D8B030D-6E8A-4147-A177-3AD203B41FA5}">
                      <a16:colId xmlns:a16="http://schemas.microsoft.com/office/drawing/2014/main" val="2162117222"/>
                    </a:ext>
                  </a:extLst>
                </a:gridCol>
                <a:gridCol w="1359334">
                  <a:extLst>
                    <a:ext uri="{9D8B030D-6E8A-4147-A177-3AD203B41FA5}">
                      <a16:colId xmlns:a16="http://schemas.microsoft.com/office/drawing/2014/main" val="3686796820"/>
                    </a:ext>
                  </a:extLst>
                </a:gridCol>
                <a:gridCol w="750961">
                  <a:extLst>
                    <a:ext uri="{9D8B030D-6E8A-4147-A177-3AD203B41FA5}">
                      <a16:colId xmlns:a16="http://schemas.microsoft.com/office/drawing/2014/main" val="502520764"/>
                    </a:ext>
                  </a:extLst>
                </a:gridCol>
                <a:gridCol w="1797115">
                  <a:extLst>
                    <a:ext uri="{9D8B030D-6E8A-4147-A177-3AD203B41FA5}">
                      <a16:colId xmlns:a16="http://schemas.microsoft.com/office/drawing/2014/main" val="1459874708"/>
                    </a:ext>
                  </a:extLst>
                </a:gridCol>
              </a:tblGrid>
              <a:tr h="316865">
                <a:tc>
                  <a:txBody>
                    <a:bodyPr/>
                    <a:lstStyle/>
                    <a:p>
                      <a:pPr algn="l" fontAlgn="ctr"/>
                      <a:r>
                        <a:rPr lang="en-US" sz="1000" b="1" i="0" u="none" strike="noStrike">
                          <a:solidFill>
                            <a:srgbClr val="000000"/>
                          </a:solidFill>
                          <a:effectLst/>
                          <a:latin typeface="Century Gothic" panose="020B0502020202020204" pitchFamily="34" charset="0"/>
                        </a:rPr>
                        <a:t>COST TYPE</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gridSpan="2">
                  <a:txBody>
                    <a:bodyPr/>
                    <a:lstStyle/>
                    <a:p>
                      <a:pPr algn="l" fontAlgn="ctr"/>
                      <a:r>
                        <a:rPr lang="en-US" sz="1000" b="1" i="0" u="none" strike="noStrike">
                          <a:solidFill>
                            <a:srgbClr val="000000"/>
                          </a:solidFill>
                          <a:effectLst/>
                          <a:latin typeface="Century Gothic" panose="020B0502020202020204" pitchFamily="34" charset="0"/>
                        </a:rPr>
                        <a:t>VENDOR / LABOR NAMES</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hMerge="1">
                  <a:txBody>
                    <a:bodyPr/>
                    <a:lstStyle/>
                    <a:p>
                      <a:endParaRPr lang="en-US"/>
                    </a:p>
                  </a:txBody>
                  <a:tcPr/>
                </a:tc>
                <a:tc>
                  <a:txBody>
                    <a:bodyPr/>
                    <a:lstStyle/>
                    <a:p>
                      <a:pPr algn="ctr" fontAlgn="ctr"/>
                      <a:r>
                        <a:rPr lang="en-US" sz="1000" b="1" i="0" u="none" strike="noStrike">
                          <a:solidFill>
                            <a:srgbClr val="000000"/>
                          </a:solidFill>
                          <a:effectLst/>
                          <a:latin typeface="Century Gothic" panose="020B0502020202020204" pitchFamily="34" charset="0"/>
                        </a:rPr>
                        <a:t>RATE</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Century Gothic" panose="020B0502020202020204" pitchFamily="34" charset="0"/>
                        </a:rPr>
                        <a:t>QTY</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Century Gothic" panose="020B0502020202020204" pitchFamily="34" charset="0"/>
                        </a:rPr>
                        <a:t>AMOUNT</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1569401314"/>
                  </a:ext>
                </a:extLst>
              </a:tr>
              <a:tr h="445770">
                <a:tc>
                  <a:txBody>
                    <a:bodyPr/>
                    <a:lstStyle/>
                    <a:p>
                      <a:pPr algn="l" rtl="0" fontAlgn="ctr"/>
                      <a:r>
                        <a:rPr lang="en-US" sz="1100" b="1" i="0" u="none" strike="noStrike">
                          <a:solidFill>
                            <a:srgbClr val="000000"/>
                          </a:solidFill>
                          <a:effectLst/>
                          <a:latin typeface="Century Gothic" panose="020B0502020202020204" pitchFamily="34" charset="0"/>
                        </a:rPr>
                        <a:t>Labor</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fontAlgn="ctr"/>
                      <a:r>
                        <a:rPr lang="en-US" sz="1100" b="0" i="0" u="none" strike="noStrike" dirty="0">
                          <a:solidFill>
                            <a:srgbClr val="000000"/>
                          </a:solidFill>
                          <a:effectLst/>
                          <a:latin typeface="Century Gothic" panose="020B0502020202020204" pitchFamily="34" charset="0"/>
                        </a:rPr>
                        <a:t>$0.00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                                0 </a:t>
                      </a: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851251426"/>
                  </a:ext>
                </a:extLst>
              </a:tr>
              <a:tr h="445770">
                <a:tc>
                  <a:txBody>
                    <a:bodyPr/>
                    <a:lstStyle/>
                    <a:p>
                      <a:pPr algn="l" fontAlgn="ctr"/>
                      <a:r>
                        <a:rPr lang="en-US" sz="1100" b="1" i="0" u="none" strike="noStrike">
                          <a:solidFill>
                            <a:srgbClr val="000000"/>
                          </a:solidFill>
                          <a:effectLst/>
                          <a:latin typeface="Century Gothic" panose="020B0502020202020204" pitchFamily="34" charset="0"/>
                        </a:rPr>
                        <a:t>Labor</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Century Gothic" panose="020B0502020202020204" pitchFamily="34" charset="0"/>
                          <a:ea typeface="+mn-ea"/>
                          <a:cs typeface="+mn-cs"/>
                        </a:rPr>
                        <a:t>$0.00</a:t>
                      </a:r>
                      <a:endParaRPr kumimoji="0" lang="en-US" sz="11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Century Gothic" panose="020B0502020202020204" pitchFamily="34" charset="0"/>
                          <a:ea typeface="+mn-ea"/>
                          <a:cs typeface="+mn-cs"/>
                        </a:rPr>
                        <a:t>$                                0 </a:t>
                      </a:r>
                      <a:endParaRPr kumimoji="0" lang="en-US" sz="11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115840133"/>
                  </a:ext>
                </a:extLst>
              </a:tr>
              <a:tr h="445770">
                <a:tc>
                  <a:txBody>
                    <a:bodyPr/>
                    <a:lstStyle/>
                    <a:p>
                      <a:pPr algn="l" rtl="0" fontAlgn="ctr"/>
                      <a:r>
                        <a:rPr lang="en-US" sz="1100" b="1" i="0" u="none" strike="noStrike">
                          <a:solidFill>
                            <a:srgbClr val="000000"/>
                          </a:solidFill>
                          <a:effectLst/>
                          <a:latin typeface="Century Gothic" panose="020B0502020202020204" pitchFamily="34" charset="0"/>
                        </a:rPr>
                        <a:t>Labor</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Century Gothic" panose="020B0502020202020204" pitchFamily="34" charset="0"/>
                          <a:ea typeface="+mn-ea"/>
                          <a:cs typeface="+mn-cs"/>
                        </a:rPr>
                        <a:t>$0.00</a:t>
                      </a:r>
                      <a:endParaRPr kumimoji="0" lang="en-US" sz="11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Century Gothic" panose="020B0502020202020204" pitchFamily="34" charset="0"/>
                          <a:ea typeface="+mn-ea"/>
                          <a:cs typeface="+mn-cs"/>
                        </a:rPr>
                        <a:t>$                                0 </a:t>
                      </a:r>
                      <a:endParaRPr kumimoji="0" lang="en-US" sz="11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479748378"/>
                  </a:ext>
                </a:extLst>
              </a:tr>
              <a:tr h="445770">
                <a:tc>
                  <a:txBody>
                    <a:bodyPr/>
                    <a:lstStyle/>
                    <a:p>
                      <a:pPr algn="l" rtl="0" fontAlgn="ctr"/>
                      <a:r>
                        <a:rPr lang="en-US" sz="1100" b="1" i="0" u="none" strike="noStrike">
                          <a:solidFill>
                            <a:srgbClr val="000000"/>
                          </a:solidFill>
                          <a:effectLst/>
                          <a:latin typeface="Century Gothic" panose="020B0502020202020204" pitchFamily="34" charset="0"/>
                        </a:rPr>
                        <a:t>Supplies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Century Gothic" panose="020B0502020202020204" pitchFamily="34" charset="0"/>
                          <a:ea typeface="+mn-ea"/>
                          <a:cs typeface="+mn-cs"/>
                        </a:rPr>
                        <a:t>$0.00</a:t>
                      </a:r>
                      <a:endParaRPr kumimoji="0" lang="en-US" sz="11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Century Gothic" panose="020B0502020202020204" pitchFamily="34" charset="0"/>
                          <a:ea typeface="+mn-ea"/>
                          <a:cs typeface="+mn-cs"/>
                        </a:rPr>
                        <a:t>$                                0 </a:t>
                      </a:r>
                      <a:endParaRPr kumimoji="0" lang="en-US" sz="11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168990625"/>
                  </a:ext>
                </a:extLst>
              </a:tr>
              <a:tr h="445770">
                <a:tc>
                  <a:txBody>
                    <a:bodyPr/>
                    <a:lstStyle/>
                    <a:p>
                      <a:pPr algn="l" rtl="0" fontAlgn="ctr"/>
                      <a:r>
                        <a:rPr lang="en-US" sz="1100" b="1" i="0" u="none" strike="noStrike">
                          <a:solidFill>
                            <a:srgbClr val="000000"/>
                          </a:solidFill>
                          <a:effectLst/>
                          <a:latin typeface="Century Gothic" panose="020B0502020202020204" pitchFamily="34" charset="0"/>
                        </a:rPr>
                        <a:t>Miscellaneous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$0.00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                                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610162371"/>
                  </a:ext>
                </a:extLst>
              </a:tr>
              <a:tr h="445770">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solidFill>
                      <a:srgbClr val="FFFFFF"/>
                    </a:solid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solidFill>
                      <a:srgbClr val="FFFFFF"/>
                    </a:solid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solidFill>
                      <a:srgbClr val="FFFFFF"/>
                    </a:solidFill>
                  </a:tcPr>
                </a:tc>
                <a:tc gridSpan="2">
                  <a:txBody>
                    <a:bodyPr/>
                    <a:lstStyle/>
                    <a:p>
                      <a:pPr algn="r" fontAlgn="ctr"/>
                      <a:r>
                        <a:rPr lang="en-US" sz="1000" b="0" i="0" u="none" strike="noStrike">
                          <a:solidFill>
                            <a:srgbClr val="000000"/>
                          </a:solidFill>
                          <a:effectLst/>
                          <a:latin typeface="Century Gothic" panose="020B0502020202020204" pitchFamily="34" charset="0"/>
                        </a:rPr>
                        <a:t>TOTAL COSTS</a:t>
                      </a:r>
                    </a:p>
                  </a:txBody>
                  <a:tcPr marL="9525" marR="114300" marT="9525" marB="0" anchor="ctr">
                    <a:lnL>
                      <a:noFill/>
                    </a:lnL>
                    <a:lnR w="25400" cap="flat" cmpd="dbl"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FFFFFF"/>
                    </a:solidFill>
                  </a:tcPr>
                </a:tc>
                <a:tc hMerge="1">
                  <a:txBody>
                    <a:bodyPr/>
                    <a:lstStyle/>
                    <a:p>
                      <a:endParaRPr lang="en-US"/>
                    </a:p>
                  </a:txBody>
                  <a:tcPr/>
                </a:tc>
                <a:tc>
                  <a:txBody>
                    <a:bodyPr/>
                    <a:lstStyle/>
                    <a:p>
                      <a:pPr algn="ctr" fontAlgn="ctr"/>
                      <a:r>
                        <a:rPr lang="en-US" sz="1100" b="0" i="0" u="none" strike="noStrike" dirty="0">
                          <a:solidFill>
                            <a:srgbClr val="000000"/>
                          </a:solidFill>
                          <a:effectLst/>
                          <a:latin typeface="Century Gothic" panose="020B0502020202020204" pitchFamily="34" charset="0"/>
                        </a:rPr>
                        <a:t>$                              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4166447726"/>
                  </a:ext>
                </a:extLst>
              </a:tr>
            </a:tbl>
          </a:graphicData>
        </a:graphic>
      </p:graphicFrame>
    </p:spTree>
    <p:extLst>
      <p:ext uri="{BB962C8B-B14F-4D97-AF65-F5344CB8AC3E}">
        <p14:creationId xmlns:p14="http://schemas.microsoft.com/office/powerpoint/2010/main" val="2725115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BENEFITS &amp; CUSTOMERS</a:t>
            </a: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3958135" cy="461665"/>
          </a:xfrm>
          <a:prstGeom prst="rect">
            <a:avLst/>
          </a:prstGeom>
          <a:noFill/>
        </p:spPr>
        <p:txBody>
          <a:bodyPr wrap="none" rtlCol="0">
            <a:spAutoFit/>
          </a:bodyPr>
          <a:lstStyle/>
          <a:p>
            <a:r>
              <a:rPr lang="en-US" sz="2400" dirty="0">
                <a:solidFill>
                  <a:schemeClr val="bg1">
                    <a:lumMod val="65000"/>
                  </a:schemeClr>
                </a:solidFill>
                <a:latin typeface="Century Gothic" panose="020B0502020202020204" pitchFamily="34" charset="0"/>
              </a:rPr>
              <a:t>6. </a:t>
            </a:r>
            <a:r>
              <a:rPr lang="en-US" sz="2400" dirty="0">
                <a:solidFill>
                  <a:schemeClr val="tx1">
                    <a:lumMod val="65000"/>
                    <a:lumOff val="35000"/>
                  </a:schemeClr>
                </a:solidFill>
                <a:latin typeface="Century Gothic" panose="020B0502020202020204" pitchFamily="34" charset="0"/>
              </a:rPr>
              <a:t>BENEFITS &amp; CUSTOMERS</a:t>
            </a:r>
          </a:p>
        </p:txBody>
      </p:sp>
      <p:graphicFrame>
        <p:nvGraphicFramePr>
          <p:cNvPr id="3" name="Table 2">
            <a:extLst>
              <a:ext uri="{FF2B5EF4-FFF2-40B4-BE49-F238E27FC236}">
                <a16:creationId xmlns:a16="http://schemas.microsoft.com/office/drawing/2014/main" id="{472D526B-7D39-4AD3-ADEB-D8D7825D827C}"/>
              </a:ext>
            </a:extLst>
          </p:cNvPr>
          <p:cNvGraphicFramePr>
            <a:graphicFrameLocks noGrp="1"/>
          </p:cNvGraphicFramePr>
          <p:nvPr>
            <p:extLst>
              <p:ext uri="{D42A27DB-BD31-4B8C-83A1-F6EECF244321}">
                <p14:modId xmlns:p14="http://schemas.microsoft.com/office/powerpoint/2010/main" val="1202573309"/>
              </p:ext>
            </p:extLst>
          </p:nvPr>
        </p:nvGraphicFramePr>
        <p:xfrm>
          <a:off x="472698" y="719663"/>
          <a:ext cx="9448800" cy="1698073"/>
        </p:xfrm>
        <a:graphic>
          <a:graphicData uri="http://schemas.openxmlformats.org/drawingml/2006/table">
            <a:tbl>
              <a:tblPr/>
              <a:tblGrid>
                <a:gridCol w="1967708">
                  <a:extLst>
                    <a:ext uri="{9D8B030D-6E8A-4147-A177-3AD203B41FA5}">
                      <a16:colId xmlns:a16="http://schemas.microsoft.com/office/drawing/2014/main" val="3129605748"/>
                    </a:ext>
                  </a:extLst>
                </a:gridCol>
                <a:gridCol w="7481092">
                  <a:extLst>
                    <a:ext uri="{9D8B030D-6E8A-4147-A177-3AD203B41FA5}">
                      <a16:colId xmlns:a16="http://schemas.microsoft.com/office/drawing/2014/main" val="4134565234"/>
                    </a:ext>
                  </a:extLst>
                </a:gridCol>
              </a:tblGrid>
              <a:tr h="481456">
                <a:tc>
                  <a:txBody>
                    <a:bodyPr/>
                    <a:lstStyle/>
                    <a:p>
                      <a:pPr algn="l" fontAlgn="ctr"/>
                      <a:r>
                        <a:rPr lang="en-US" sz="1200" b="0" i="0" u="none" strike="noStrike" dirty="0">
                          <a:solidFill>
                            <a:srgbClr val="000000"/>
                          </a:solidFill>
                          <a:effectLst/>
                          <a:latin typeface="Century Gothic" panose="020B0502020202020204" pitchFamily="34" charset="0"/>
                        </a:rPr>
                        <a:t>PROCESS OWNER</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40000"/>
                        <a:lumOff val="60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79401919"/>
                  </a:ext>
                </a:extLst>
              </a:tr>
              <a:tr h="395206">
                <a:tc>
                  <a:txBody>
                    <a:bodyPr/>
                    <a:lstStyle/>
                    <a:p>
                      <a:pPr algn="l" rtl="0" fontAlgn="ctr"/>
                      <a:r>
                        <a:rPr lang="en-US" sz="1200" b="0" i="0" u="none" strike="noStrike" dirty="0">
                          <a:solidFill>
                            <a:srgbClr val="000000"/>
                          </a:solidFill>
                          <a:effectLst/>
                          <a:latin typeface="Century Gothic" panose="020B0502020202020204" pitchFamily="34" charset="0"/>
                        </a:rPr>
                        <a:t>KEY STAKEHOLDERS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40000"/>
                        <a:lumOff val="60000"/>
                      </a:schemeClr>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961803336"/>
                  </a:ext>
                </a:extLst>
              </a:tr>
              <a:tr h="395207">
                <a:tc>
                  <a:txBody>
                    <a:bodyPr/>
                    <a:lstStyle/>
                    <a:p>
                      <a:pPr algn="l" fontAlgn="ctr"/>
                      <a:r>
                        <a:rPr lang="en-US" sz="1200" b="0" i="0" u="none" strike="noStrike">
                          <a:solidFill>
                            <a:srgbClr val="000000"/>
                          </a:solidFill>
                          <a:effectLst/>
                          <a:latin typeface="Century Gothic" panose="020B0502020202020204" pitchFamily="34" charset="0"/>
                        </a:rPr>
                        <a:t>FINAL CUSTOMER</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40000"/>
                        <a:lumOff val="60000"/>
                      </a:schemeClr>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264862052"/>
                  </a:ext>
                </a:extLst>
              </a:tr>
              <a:tr h="426204">
                <a:tc>
                  <a:txBody>
                    <a:bodyPr/>
                    <a:lstStyle/>
                    <a:p>
                      <a:pPr algn="l" rtl="0" fontAlgn="ctr"/>
                      <a:r>
                        <a:rPr lang="en-US" sz="1200" b="0" i="0" u="none" strike="noStrike" dirty="0">
                          <a:solidFill>
                            <a:srgbClr val="000000"/>
                          </a:solidFill>
                          <a:effectLst/>
                          <a:latin typeface="Century Gothic" panose="020B0502020202020204" pitchFamily="34" charset="0"/>
                        </a:rPr>
                        <a:t>EXPECTED BENEFITS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40000"/>
                        <a:lumOff val="60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100095511"/>
                  </a:ext>
                </a:extLst>
              </a:tr>
            </a:tbl>
          </a:graphicData>
        </a:graphic>
      </p:graphicFrame>
      <p:graphicFrame>
        <p:nvGraphicFramePr>
          <p:cNvPr id="8" name="Table 7">
            <a:extLst>
              <a:ext uri="{FF2B5EF4-FFF2-40B4-BE49-F238E27FC236}">
                <a16:creationId xmlns:a16="http://schemas.microsoft.com/office/drawing/2014/main" id="{CA97594C-07DD-4DB1-9368-BAAF8E323C68}"/>
              </a:ext>
            </a:extLst>
          </p:cNvPr>
          <p:cNvGraphicFramePr>
            <a:graphicFrameLocks noGrp="1"/>
          </p:cNvGraphicFramePr>
          <p:nvPr>
            <p:extLst>
              <p:ext uri="{D42A27DB-BD31-4B8C-83A1-F6EECF244321}">
                <p14:modId xmlns:p14="http://schemas.microsoft.com/office/powerpoint/2010/main" val="2298730811"/>
              </p:ext>
            </p:extLst>
          </p:nvPr>
        </p:nvGraphicFramePr>
        <p:xfrm>
          <a:off x="472698" y="2638037"/>
          <a:ext cx="9457683" cy="3616297"/>
        </p:xfrm>
        <a:graphic>
          <a:graphicData uri="http://schemas.openxmlformats.org/drawingml/2006/table">
            <a:tbl>
              <a:tblPr/>
              <a:tblGrid>
                <a:gridCol w="1967708">
                  <a:extLst>
                    <a:ext uri="{9D8B030D-6E8A-4147-A177-3AD203B41FA5}">
                      <a16:colId xmlns:a16="http://schemas.microsoft.com/office/drawing/2014/main" val="82474641"/>
                    </a:ext>
                  </a:extLst>
                </a:gridCol>
                <a:gridCol w="1967708">
                  <a:extLst>
                    <a:ext uri="{9D8B030D-6E8A-4147-A177-3AD203B41FA5}">
                      <a16:colId xmlns:a16="http://schemas.microsoft.com/office/drawing/2014/main" val="1810954435"/>
                    </a:ext>
                  </a:extLst>
                </a:gridCol>
                <a:gridCol w="1359334">
                  <a:extLst>
                    <a:ext uri="{9D8B030D-6E8A-4147-A177-3AD203B41FA5}">
                      <a16:colId xmlns:a16="http://schemas.microsoft.com/office/drawing/2014/main" val="2742326689"/>
                    </a:ext>
                  </a:extLst>
                </a:gridCol>
                <a:gridCol w="2110295">
                  <a:extLst>
                    <a:ext uri="{9D8B030D-6E8A-4147-A177-3AD203B41FA5}">
                      <a16:colId xmlns:a16="http://schemas.microsoft.com/office/drawing/2014/main" val="3672165900"/>
                    </a:ext>
                  </a:extLst>
                </a:gridCol>
                <a:gridCol w="2052638">
                  <a:extLst>
                    <a:ext uri="{9D8B030D-6E8A-4147-A177-3AD203B41FA5}">
                      <a16:colId xmlns:a16="http://schemas.microsoft.com/office/drawing/2014/main" val="3932209737"/>
                    </a:ext>
                  </a:extLst>
                </a:gridCol>
              </a:tblGrid>
              <a:tr h="316865">
                <a:tc>
                  <a:txBody>
                    <a:bodyPr/>
                    <a:lstStyle/>
                    <a:p>
                      <a:pPr algn="l" fontAlgn="ctr"/>
                      <a:r>
                        <a:rPr lang="en-US" sz="1000" b="1" i="0" u="none" strike="noStrike">
                          <a:solidFill>
                            <a:srgbClr val="000000"/>
                          </a:solidFill>
                          <a:effectLst/>
                          <a:latin typeface="Century Gothic" panose="020B0502020202020204" pitchFamily="34" charset="0"/>
                        </a:rPr>
                        <a:t>TYPE OF BENEFIT</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gridSpan="3">
                  <a:txBody>
                    <a:bodyPr/>
                    <a:lstStyle/>
                    <a:p>
                      <a:pPr algn="l" fontAlgn="ctr"/>
                      <a:r>
                        <a:rPr lang="en-US" sz="1000" b="1" i="0" u="none" strike="noStrike" dirty="0">
                          <a:solidFill>
                            <a:srgbClr val="000000"/>
                          </a:solidFill>
                          <a:effectLst/>
                          <a:latin typeface="Century Gothic" panose="020B0502020202020204" pitchFamily="34" charset="0"/>
                        </a:rPr>
                        <a:t>BASIS OF ESTIMATE</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a:txBody>
                    <a:bodyPr/>
                    <a:lstStyle/>
                    <a:p>
                      <a:pPr algn="ctr" fontAlgn="ctr"/>
                      <a:r>
                        <a:rPr lang="en-US" sz="1000" b="1" i="0" u="none" strike="noStrike">
                          <a:solidFill>
                            <a:srgbClr val="000000"/>
                          </a:solidFill>
                          <a:effectLst/>
                          <a:latin typeface="Century Gothic" panose="020B0502020202020204" pitchFamily="34" charset="0"/>
                        </a:rPr>
                        <a:t>ESTIMATED BENEFIT AMOUNT</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3240324035"/>
                  </a:ext>
                </a:extLst>
              </a:tr>
              <a:tr h="412429">
                <a:tc>
                  <a:txBody>
                    <a:bodyPr/>
                    <a:lstStyle/>
                    <a:p>
                      <a:pPr algn="l" rtl="0" fontAlgn="ctr"/>
                      <a:r>
                        <a:rPr lang="en-US" sz="1100" b="1" i="0" u="none" strike="noStrike" dirty="0">
                          <a:solidFill>
                            <a:srgbClr val="000000"/>
                          </a:solidFill>
                          <a:effectLst/>
                          <a:latin typeface="Century Gothic" panose="020B0502020202020204" pitchFamily="34" charset="0"/>
                        </a:rPr>
                        <a:t>Specific Cost Savings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ctr"/>
                      <a:r>
                        <a:rPr lang="en-US" sz="1100" b="0" i="0" u="none" strike="noStrike" dirty="0">
                          <a:solidFill>
                            <a:srgbClr val="000000"/>
                          </a:solidFill>
                          <a:effectLst/>
                          <a:latin typeface="Century Gothic" panose="020B0502020202020204" pitchFamily="34" charset="0"/>
                        </a:rPr>
                        <a:t> $                                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4176555518"/>
                  </a:ext>
                </a:extLst>
              </a:tr>
              <a:tr h="412429">
                <a:tc>
                  <a:txBody>
                    <a:bodyPr/>
                    <a:lstStyle/>
                    <a:p>
                      <a:pPr algn="l" fontAlgn="ctr"/>
                      <a:r>
                        <a:rPr lang="en-US" sz="1100" b="1" i="0" u="none" strike="noStrike" dirty="0">
                          <a:solidFill>
                            <a:srgbClr val="000000"/>
                          </a:solidFill>
                          <a:effectLst/>
                          <a:latin typeface="Century Gothic" panose="020B0502020202020204" pitchFamily="34" charset="0"/>
                        </a:rPr>
                        <a:t>Enhanced Revenues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ctr"/>
                      <a:r>
                        <a:rPr lang="en-US" sz="1100" b="0" i="0" u="none" strike="noStrike" dirty="0">
                          <a:solidFill>
                            <a:srgbClr val="000000"/>
                          </a:solidFill>
                          <a:effectLst/>
                          <a:latin typeface="Century Gothic" panose="020B0502020202020204" pitchFamily="34" charset="0"/>
                        </a:rPr>
                        <a:t> $                                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399280908"/>
                  </a:ext>
                </a:extLst>
              </a:tr>
              <a:tr h="412429">
                <a:tc>
                  <a:txBody>
                    <a:bodyPr/>
                    <a:lstStyle/>
                    <a:p>
                      <a:pPr algn="l" rtl="0" fontAlgn="ctr"/>
                      <a:r>
                        <a:rPr lang="en-US" sz="1100" b="1" i="0" u="none" strike="noStrike">
                          <a:solidFill>
                            <a:srgbClr val="000000"/>
                          </a:solidFill>
                          <a:effectLst/>
                          <a:latin typeface="Century Gothic" panose="020B0502020202020204" pitchFamily="34" charset="0"/>
                        </a:rPr>
                        <a:t>Higher Productivity (Soft)</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ctr"/>
                      <a:r>
                        <a:rPr kumimoji="0" lang="en-US" sz="11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                                0 </a:t>
                      </a: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071070610"/>
                  </a:ext>
                </a:extLst>
              </a:tr>
              <a:tr h="412429">
                <a:tc>
                  <a:txBody>
                    <a:bodyPr/>
                    <a:lstStyle/>
                    <a:p>
                      <a:pPr algn="l" fontAlgn="ctr"/>
                      <a:r>
                        <a:rPr lang="en-US" sz="1100" b="1" i="0" u="none" strike="noStrike">
                          <a:solidFill>
                            <a:srgbClr val="000000"/>
                          </a:solidFill>
                          <a:effectLst/>
                          <a:latin typeface="Century Gothic" panose="020B0502020202020204" pitchFamily="34" charset="0"/>
                        </a:rPr>
                        <a:t>Improved Compliance</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ctr"/>
                      <a:r>
                        <a:rPr kumimoji="0" lang="en-US" sz="11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                                0 </a:t>
                      </a: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748128199"/>
                  </a:ext>
                </a:extLst>
              </a:tr>
              <a:tr h="412429">
                <a:tc>
                  <a:txBody>
                    <a:bodyPr/>
                    <a:lstStyle/>
                    <a:p>
                      <a:pPr algn="l" rtl="0" fontAlgn="ctr"/>
                      <a:r>
                        <a:rPr lang="en-US" sz="1100" b="1" i="0" u="none" strike="noStrike">
                          <a:solidFill>
                            <a:srgbClr val="000000"/>
                          </a:solidFill>
                          <a:effectLst/>
                          <a:latin typeface="Century Gothic" panose="020B0502020202020204" pitchFamily="34" charset="0"/>
                        </a:rPr>
                        <a:t>Better Decision Making</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ctr"/>
                      <a:r>
                        <a:rPr kumimoji="0" lang="en-US" sz="11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                                0 </a:t>
                      </a: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872579825"/>
                  </a:ext>
                </a:extLst>
              </a:tr>
              <a:tr h="412429">
                <a:tc>
                  <a:txBody>
                    <a:bodyPr/>
                    <a:lstStyle/>
                    <a:p>
                      <a:pPr algn="l" rtl="0" fontAlgn="ctr"/>
                      <a:r>
                        <a:rPr lang="en-US" sz="1100" b="1" i="0" u="none" strike="noStrike">
                          <a:solidFill>
                            <a:srgbClr val="000000"/>
                          </a:solidFill>
                          <a:effectLst/>
                          <a:latin typeface="Century Gothic" panose="020B0502020202020204" pitchFamily="34" charset="0"/>
                        </a:rPr>
                        <a:t>Less Maintenance</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ctr"/>
                      <a:r>
                        <a:rPr kumimoji="0" lang="en-US" sz="11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                                0 </a:t>
                      </a: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141756206"/>
                  </a:ext>
                </a:extLst>
              </a:tr>
              <a:tr h="412429">
                <a:tc>
                  <a:txBody>
                    <a:bodyPr/>
                    <a:lstStyle/>
                    <a:p>
                      <a:pPr algn="l" rtl="0" fontAlgn="ctr"/>
                      <a:r>
                        <a:rPr lang="en-US" sz="1100" b="1" i="0" u="none" strike="noStrike">
                          <a:solidFill>
                            <a:srgbClr val="000000"/>
                          </a:solidFill>
                          <a:effectLst/>
                          <a:latin typeface="Century Gothic" panose="020B0502020202020204" pitchFamily="34" charset="0"/>
                        </a:rPr>
                        <a:t>Other Costs Avoided</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ctr"/>
                      <a:r>
                        <a:rPr kumimoji="0" lang="en-US" sz="11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                                0 </a:t>
                      </a: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985754924"/>
                  </a:ext>
                </a:extLst>
              </a:tr>
              <a:tr h="412429">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r" fontAlgn="ctr"/>
                      <a:r>
                        <a:rPr lang="en-US" sz="1000" b="0" i="0" u="none" strike="noStrike" dirty="0">
                          <a:solidFill>
                            <a:srgbClr val="000000"/>
                          </a:solidFill>
                          <a:effectLst/>
                          <a:latin typeface="Century Gothic" panose="020B0502020202020204" pitchFamily="34" charset="0"/>
                        </a:rPr>
                        <a:t>TOTAL BENEFIT</a:t>
                      </a:r>
                    </a:p>
                  </a:txBody>
                  <a:tcPr marL="9525" marR="114300" marT="9525" marB="0" anchor="ctr">
                    <a:lnL>
                      <a:noFill/>
                    </a:lnL>
                    <a:lnR w="25400" cap="flat" cmpd="dbl"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noFill/>
                  </a:tcPr>
                </a:tc>
                <a:tc>
                  <a:txBody>
                    <a:bodyPr/>
                    <a:lstStyle/>
                    <a:p>
                      <a:pPr algn="ctr" fontAlgn="ctr"/>
                      <a:r>
                        <a:rPr lang="en-US" sz="1100" b="0" i="0" u="none" strike="noStrike" dirty="0">
                          <a:solidFill>
                            <a:srgbClr val="000000"/>
                          </a:solidFill>
                          <a:effectLst/>
                          <a:latin typeface="Century Gothic" panose="020B0502020202020204" pitchFamily="34" charset="0"/>
                        </a:rPr>
                        <a:t> $                              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8E8E8"/>
                    </a:solidFill>
                  </a:tcPr>
                </a:tc>
                <a:extLst>
                  <a:ext uri="{0D108BD9-81ED-4DB2-BD59-A6C34878D82A}">
                    <a16:rowId xmlns:a16="http://schemas.microsoft.com/office/drawing/2014/main" val="2495389180"/>
                  </a:ext>
                </a:extLst>
              </a:tr>
            </a:tbl>
          </a:graphicData>
        </a:graphic>
      </p:graphicFrame>
    </p:spTree>
    <p:extLst>
      <p:ext uri="{BB962C8B-B14F-4D97-AF65-F5344CB8AC3E}">
        <p14:creationId xmlns:p14="http://schemas.microsoft.com/office/powerpoint/2010/main" val="3261489383"/>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V_IC-Project-Definition-Six-Sigma-Worksheet-Template_PowerPoint" id="{37767492-E183-7543-B5C1-7600B70972A0}" vid="{9CEF50A3-A285-A246-87C2-B0707780F7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36</TotalTime>
  <Words>587</Words>
  <Application>Microsoft Macintosh PowerPoint</Application>
  <PresentationFormat>Widescreen</PresentationFormat>
  <Paragraphs>227</Paragraphs>
  <Slides>12</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Heather Key</cp:lastModifiedBy>
  <cp:revision>11</cp:revision>
  <dcterms:created xsi:type="dcterms:W3CDTF">2022-04-21T18:56:34Z</dcterms:created>
  <dcterms:modified xsi:type="dcterms:W3CDTF">2022-06-17T23:09:05Z</dcterms:modified>
</cp:coreProperties>
</file>